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96" r:id="rId2"/>
    <p:sldId id="297" r:id="rId3"/>
    <p:sldId id="293" r:id="rId4"/>
    <p:sldId id="257" r:id="rId5"/>
    <p:sldId id="258" r:id="rId6"/>
    <p:sldId id="259" r:id="rId7"/>
    <p:sldId id="260" r:id="rId8"/>
    <p:sldId id="287" r:id="rId9"/>
    <p:sldId id="261" r:id="rId10"/>
    <p:sldId id="262" r:id="rId11"/>
    <p:sldId id="263" r:id="rId12"/>
    <p:sldId id="264" r:id="rId13"/>
    <p:sldId id="265" r:id="rId14"/>
    <p:sldId id="266" r:id="rId15"/>
    <p:sldId id="267" r:id="rId16"/>
    <p:sldId id="288" r:id="rId17"/>
    <p:sldId id="268" r:id="rId18"/>
    <p:sldId id="269" r:id="rId19"/>
    <p:sldId id="270" r:id="rId20"/>
    <p:sldId id="271" r:id="rId21"/>
    <p:sldId id="272" r:id="rId22"/>
    <p:sldId id="273" r:id="rId23"/>
    <p:sldId id="274" r:id="rId24"/>
    <p:sldId id="275" r:id="rId25"/>
    <p:sldId id="276" r:id="rId26"/>
    <p:sldId id="277" r:id="rId27"/>
    <p:sldId id="279" r:id="rId28"/>
    <p:sldId id="280" r:id="rId29"/>
    <p:sldId id="281" r:id="rId30"/>
    <p:sldId id="282" r:id="rId31"/>
    <p:sldId id="283" r:id="rId32"/>
    <p:sldId id="284" r:id="rId33"/>
    <p:sldId id="285" r:id="rId34"/>
    <p:sldId id="286" r:id="rId35"/>
    <p:sldId id="290" r:id="rId36"/>
    <p:sldId id="289" r:id="rId37"/>
    <p:sldId id="295" r:id="rId38"/>
    <p:sldId id="298"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0A59590-524F-4A15-96A9-5AF895409DA8}" type="datetimeFigureOut">
              <a:rPr lang="en-US" smtClean="0"/>
              <a:pPr/>
              <a:t>5/29/2022</a:t>
            </a:fld>
            <a:endParaRPr lang="en-US"/>
          </a:p>
        </p:txBody>
      </p:sp>
      <p:sp>
        <p:nvSpPr>
          <p:cNvPr id="16" name="Slide Number Placeholder 15"/>
          <p:cNvSpPr>
            <a:spLocks noGrp="1"/>
          </p:cNvSpPr>
          <p:nvPr>
            <p:ph type="sldNum" sz="quarter" idx="11"/>
          </p:nvPr>
        </p:nvSpPr>
        <p:spPr/>
        <p:txBody>
          <a:bodyPr/>
          <a:lstStyle/>
          <a:p>
            <a:fld id="{EF2CDE02-E578-4A97-859E-C024C02CD90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A59590-524F-4A15-96A9-5AF895409DA8}"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CDE02-E578-4A97-859E-C024C02CD9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A59590-524F-4A15-96A9-5AF895409DA8}"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CDE02-E578-4A97-859E-C024C02CD9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0A59590-524F-4A15-96A9-5AF895409DA8}" type="datetimeFigureOut">
              <a:rPr lang="en-US" smtClean="0"/>
              <a:pPr/>
              <a:t>5/29/2022</a:t>
            </a:fld>
            <a:endParaRPr lang="en-US"/>
          </a:p>
        </p:txBody>
      </p:sp>
      <p:sp>
        <p:nvSpPr>
          <p:cNvPr id="15" name="Slide Number Placeholder 14"/>
          <p:cNvSpPr>
            <a:spLocks noGrp="1"/>
          </p:cNvSpPr>
          <p:nvPr>
            <p:ph type="sldNum" sz="quarter" idx="15"/>
          </p:nvPr>
        </p:nvSpPr>
        <p:spPr/>
        <p:txBody>
          <a:bodyPr/>
          <a:lstStyle>
            <a:lvl1pPr algn="ctr">
              <a:defRPr/>
            </a:lvl1pPr>
          </a:lstStyle>
          <a:p>
            <a:fld id="{EF2CDE02-E578-4A97-859E-C024C02CD90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0A59590-524F-4A15-96A9-5AF895409DA8}" type="datetimeFigureOut">
              <a:rPr lang="en-US" smtClean="0"/>
              <a:pPr/>
              <a:t>5/29/2022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CDE02-E578-4A97-859E-C024C02CD90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A59590-524F-4A15-96A9-5AF895409DA8}" type="datetimeFigureOut">
              <a:rPr lang="en-US" smtClean="0"/>
              <a:pPr/>
              <a:t>5/29/2022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CDE02-E578-4A97-859E-C024C02CD90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F2CDE02-E578-4A97-859E-C024C02CD90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0A59590-524F-4A15-96A9-5AF895409DA8}" type="datetimeFigureOut">
              <a:rPr lang="en-US" smtClean="0"/>
              <a:pPr/>
              <a:t>5/29/2022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A59590-524F-4A15-96A9-5AF895409DA8}" type="datetimeFigureOut">
              <a:rPr lang="en-US" smtClean="0"/>
              <a:pPr/>
              <a:t>5/29/2022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CDE02-E578-4A97-859E-C024C02CD90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59590-524F-4A15-96A9-5AF895409DA8}" type="datetimeFigureOut">
              <a:rPr lang="en-US" smtClean="0"/>
              <a:pPr/>
              <a:t>5/29/2022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CDE02-E578-4A97-859E-C024C02CD9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0A59590-524F-4A15-96A9-5AF895409DA8}" type="datetimeFigureOut">
              <a:rPr lang="en-US" smtClean="0"/>
              <a:pPr/>
              <a:t>5/29/2022</a:t>
            </a:fld>
            <a:endParaRPr lang="en-US"/>
          </a:p>
        </p:txBody>
      </p:sp>
      <p:sp>
        <p:nvSpPr>
          <p:cNvPr id="9" name="Slide Number Placeholder 8"/>
          <p:cNvSpPr>
            <a:spLocks noGrp="1"/>
          </p:cNvSpPr>
          <p:nvPr>
            <p:ph type="sldNum" sz="quarter" idx="15"/>
          </p:nvPr>
        </p:nvSpPr>
        <p:spPr/>
        <p:txBody>
          <a:bodyPr/>
          <a:lstStyle/>
          <a:p>
            <a:fld id="{EF2CDE02-E578-4A97-859E-C024C02CD90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0A59590-524F-4A15-96A9-5AF895409DA8}" type="datetimeFigureOut">
              <a:rPr lang="en-US" smtClean="0"/>
              <a:pPr/>
              <a:t>5/29/2022</a:t>
            </a:fld>
            <a:endParaRPr lang="en-US"/>
          </a:p>
        </p:txBody>
      </p:sp>
      <p:sp>
        <p:nvSpPr>
          <p:cNvPr id="9" name="Slide Number Placeholder 8"/>
          <p:cNvSpPr>
            <a:spLocks noGrp="1"/>
          </p:cNvSpPr>
          <p:nvPr>
            <p:ph type="sldNum" sz="quarter" idx="11"/>
          </p:nvPr>
        </p:nvSpPr>
        <p:spPr/>
        <p:txBody>
          <a:bodyPr/>
          <a:lstStyle/>
          <a:p>
            <a:fld id="{EF2CDE02-E578-4A97-859E-C024C02CD90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0A59590-524F-4A15-96A9-5AF895409DA8}" type="datetimeFigureOut">
              <a:rPr lang="en-US" smtClean="0"/>
              <a:pPr/>
              <a:t>5/29/2022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F2CDE02-E578-4A97-859E-C024C02CD90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2158214" y="3143250"/>
            <a:ext cx="5981457" cy="415498"/>
          </a:xfrm>
          <a:prstGeom prst="rect">
            <a:avLst/>
          </a:prstGeom>
          <a:noFill/>
        </p:spPr>
        <p:txBody>
          <a:bodyPr wrap="square" rtlCol="0">
            <a:spAutoFit/>
          </a:bodyPr>
          <a:lstStyle/>
          <a:p>
            <a:r>
              <a:rPr lang="en-US" sz="2100" dirty="0">
                <a:latin typeface="Book Antiqua" panose="02040602050305030304" pitchFamily="18" charset="0"/>
              </a:rPr>
              <a:t>TITLE OF THE TOPIC- FRANKEL APPLIANCE</a:t>
            </a: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3108558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Soft tissue and hard tissue pathology such as </a:t>
            </a:r>
            <a:r>
              <a:rPr lang="en-US" dirty="0" err="1" smtClean="0"/>
              <a:t>cyst’s,tumour</a:t>
            </a:r>
            <a:r>
              <a:rPr lang="en-US" dirty="0" smtClean="0"/>
              <a:t> and </a:t>
            </a:r>
            <a:r>
              <a:rPr lang="en-US" dirty="0" err="1" smtClean="0"/>
              <a:t>odontomes</a:t>
            </a:r>
            <a:r>
              <a:rPr lang="en-US" dirty="0" smtClean="0"/>
              <a:t> may cause midline </a:t>
            </a:r>
            <a:r>
              <a:rPr lang="en-US" dirty="0" err="1" smtClean="0"/>
              <a:t>diastema</a:t>
            </a:r>
            <a:endParaRPr lang="en-US" dirty="0"/>
          </a:p>
        </p:txBody>
      </p:sp>
      <p:sp>
        <p:nvSpPr>
          <p:cNvPr id="2" name="Title 1"/>
          <p:cNvSpPr>
            <a:spLocks noGrp="1"/>
          </p:cNvSpPr>
          <p:nvPr>
            <p:ph type="title"/>
          </p:nvPr>
        </p:nvSpPr>
        <p:spPr/>
        <p:txBody>
          <a:bodyPr/>
          <a:lstStyle/>
          <a:p>
            <a:r>
              <a:rPr lang="en-US" u="sng" dirty="0" smtClean="0">
                <a:solidFill>
                  <a:srgbClr val="FF0000"/>
                </a:solidFill>
              </a:rPr>
              <a:t>MIDLINE PATHOLOY</a:t>
            </a:r>
            <a:endParaRPr lang="en-US" u="sng" dirty="0">
              <a:solidFill>
                <a:srgbClr val="FF0000"/>
              </a:solidFill>
            </a:endParaRPr>
          </a:p>
        </p:txBody>
      </p:sp>
      <p:pic>
        <p:nvPicPr>
          <p:cNvPr id="4" name="Picture 2" descr="I:\DCIM\Camera\IMG_20180115_195047.jpg"/>
          <p:cNvPicPr>
            <a:picLocks noChangeAspect="1" noChangeArrowheads="1"/>
          </p:cNvPicPr>
          <p:nvPr/>
        </p:nvPicPr>
        <p:blipFill>
          <a:blip r:embed="rId2" cstate="print"/>
          <a:srcRect/>
          <a:stretch>
            <a:fillRect/>
          </a:stretch>
        </p:blipFill>
        <p:spPr bwMode="auto">
          <a:xfrm>
            <a:off x="2438400" y="2819400"/>
            <a:ext cx="3962400" cy="3581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itchFamily="34" charset="0"/>
              <a:buChar char="•"/>
            </a:pPr>
            <a:r>
              <a:rPr lang="en-US" dirty="0" smtClean="0"/>
              <a:t>Midline </a:t>
            </a:r>
            <a:r>
              <a:rPr lang="en-US" dirty="0" err="1" smtClean="0"/>
              <a:t>diastema</a:t>
            </a:r>
            <a:r>
              <a:rPr lang="en-US" dirty="0" smtClean="0"/>
              <a:t> can occur when certain therapeutic  procedures such as rapid maxillary expansion are undertaken</a:t>
            </a:r>
            <a:endParaRPr lang="en-US" dirty="0"/>
          </a:p>
        </p:txBody>
      </p:sp>
      <p:sp>
        <p:nvSpPr>
          <p:cNvPr id="2" name="Title 1"/>
          <p:cNvSpPr>
            <a:spLocks noGrp="1"/>
          </p:cNvSpPr>
          <p:nvPr>
            <p:ph type="title"/>
          </p:nvPr>
        </p:nvSpPr>
        <p:spPr/>
        <p:txBody>
          <a:bodyPr>
            <a:normAutofit/>
          </a:bodyPr>
          <a:lstStyle/>
          <a:p>
            <a:r>
              <a:rPr lang="en-US" u="sng" dirty="0" smtClean="0">
                <a:solidFill>
                  <a:srgbClr val="FF0000"/>
                </a:solidFill>
              </a:rPr>
              <a:t>IATROGENIC</a:t>
            </a:r>
            <a:endParaRPr lang="en-US" u="sng" dirty="0">
              <a:solidFill>
                <a:srgbClr val="FF0000"/>
              </a:solidFill>
            </a:endParaRPr>
          </a:p>
        </p:txBody>
      </p:sp>
      <p:pic>
        <p:nvPicPr>
          <p:cNvPr id="14338" name="Picture 2" descr="I:\DCIM\Camera\IMG_20180115_195250.jpg"/>
          <p:cNvPicPr>
            <a:picLocks noChangeAspect="1" noChangeArrowheads="1"/>
          </p:cNvPicPr>
          <p:nvPr/>
        </p:nvPicPr>
        <p:blipFill>
          <a:blip r:embed="rId2" cstate="print"/>
          <a:srcRect/>
          <a:stretch>
            <a:fillRect/>
          </a:stretch>
        </p:blipFill>
        <p:spPr bwMode="auto">
          <a:xfrm>
            <a:off x="2514600" y="3200400"/>
            <a:ext cx="4114800" cy="30861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Proper history and clinical examination</a:t>
            </a:r>
          </a:p>
          <a:p>
            <a:endParaRPr lang="en-US" dirty="0" smtClean="0"/>
          </a:p>
          <a:p>
            <a:r>
              <a:rPr lang="en-US" dirty="0" smtClean="0"/>
              <a:t>Blanch test is performed to diagnose a fleshy labial </a:t>
            </a:r>
            <a:r>
              <a:rPr lang="en-US" dirty="0" err="1" smtClean="0"/>
              <a:t>frenum</a:t>
            </a:r>
            <a:endParaRPr lang="en-US" dirty="0" smtClean="0"/>
          </a:p>
          <a:p>
            <a:endParaRPr lang="en-US" dirty="0" smtClean="0"/>
          </a:p>
          <a:p>
            <a:r>
              <a:rPr lang="en-US" dirty="0" smtClean="0"/>
              <a:t>Midline radiographs are valuable aids in diagnosing midline pathology</a:t>
            </a:r>
          </a:p>
          <a:p>
            <a:endParaRPr lang="en-US" dirty="0" smtClean="0"/>
          </a:p>
          <a:p>
            <a:r>
              <a:rPr lang="en-US" dirty="0" smtClean="0"/>
              <a:t>Tooth material arch length discrepancy can be determined using model analysis</a:t>
            </a:r>
          </a:p>
          <a:p>
            <a:endParaRPr lang="en-US" dirty="0"/>
          </a:p>
        </p:txBody>
      </p:sp>
      <p:sp>
        <p:nvSpPr>
          <p:cNvPr id="2" name="Title 1"/>
          <p:cNvSpPr>
            <a:spLocks noGrp="1"/>
          </p:cNvSpPr>
          <p:nvPr>
            <p:ph type="title"/>
          </p:nvPr>
        </p:nvSpPr>
        <p:spPr/>
        <p:txBody>
          <a:bodyPr/>
          <a:lstStyle/>
          <a:p>
            <a:r>
              <a:rPr lang="en-US" u="sng" dirty="0" smtClean="0">
                <a:solidFill>
                  <a:srgbClr val="FF0000"/>
                </a:solidFill>
              </a:rPr>
              <a:t>DIAGNOSTIC ASPECTS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is done in three phases:</a:t>
            </a:r>
          </a:p>
          <a:p>
            <a:endParaRPr lang="en-US" dirty="0" smtClean="0"/>
          </a:p>
          <a:p>
            <a:pPr algn="ctr"/>
            <a:r>
              <a:rPr lang="en-US" dirty="0" smtClean="0"/>
              <a:t>Removal of cause</a:t>
            </a:r>
          </a:p>
          <a:p>
            <a:pPr algn="ctr"/>
            <a:endParaRPr lang="en-US" dirty="0" smtClean="0"/>
          </a:p>
          <a:p>
            <a:pPr algn="ctr"/>
            <a:r>
              <a:rPr lang="en-US" dirty="0" smtClean="0"/>
              <a:t>Active treatment </a:t>
            </a:r>
          </a:p>
          <a:p>
            <a:pPr algn="ctr"/>
            <a:endParaRPr lang="en-US" dirty="0" smtClean="0"/>
          </a:p>
          <a:p>
            <a:pPr algn="ctr"/>
            <a:r>
              <a:rPr lang="en-US" dirty="0" smtClean="0"/>
              <a:t>Retention</a:t>
            </a:r>
          </a:p>
          <a:p>
            <a:pPr algn="ctr"/>
            <a:endParaRPr lang="en-US" dirty="0"/>
          </a:p>
        </p:txBody>
      </p:sp>
      <p:sp>
        <p:nvSpPr>
          <p:cNvPr id="2" name="Title 1"/>
          <p:cNvSpPr>
            <a:spLocks noGrp="1"/>
          </p:cNvSpPr>
          <p:nvPr>
            <p:ph type="title"/>
          </p:nvPr>
        </p:nvSpPr>
        <p:spPr/>
        <p:txBody>
          <a:bodyPr/>
          <a:lstStyle/>
          <a:p>
            <a:r>
              <a:rPr lang="en-US" u="sng" dirty="0" smtClean="0">
                <a:solidFill>
                  <a:srgbClr val="FF0000"/>
                </a:solidFill>
              </a:rPr>
              <a:t>TREATMENT </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Habits should be eliminated using fixed and removable habit breakers</a:t>
            </a:r>
          </a:p>
          <a:p>
            <a:endParaRPr lang="en-US" dirty="0" smtClean="0"/>
          </a:p>
          <a:p>
            <a:r>
              <a:rPr lang="en-US" dirty="0" err="1" smtClean="0"/>
              <a:t>Unerupted</a:t>
            </a:r>
            <a:r>
              <a:rPr lang="en-US" dirty="0" smtClean="0"/>
              <a:t> </a:t>
            </a:r>
            <a:r>
              <a:rPr lang="en-US" dirty="0" err="1" smtClean="0"/>
              <a:t>mesiodens</a:t>
            </a:r>
            <a:r>
              <a:rPr lang="en-US" dirty="0" smtClean="0"/>
              <a:t> should be extracted</a:t>
            </a:r>
          </a:p>
          <a:p>
            <a:endParaRPr lang="en-US" dirty="0" smtClean="0"/>
          </a:p>
          <a:p>
            <a:r>
              <a:rPr lang="en-US" dirty="0" err="1" smtClean="0"/>
              <a:t>Frenectomy</a:t>
            </a:r>
            <a:r>
              <a:rPr lang="en-US" dirty="0" smtClean="0"/>
              <a:t> should be performed</a:t>
            </a:r>
          </a:p>
          <a:p>
            <a:endParaRPr lang="en-US" dirty="0"/>
          </a:p>
        </p:txBody>
      </p:sp>
      <p:sp>
        <p:nvSpPr>
          <p:cNvPr id="2" name="Title 1"/>
          <p:cNvSpPr>
            <a:spLocks noGrp="1"/>
          </p:cNvSpPr>
          <p:nvPr>
            <p:ph type="title"/>
          </p:nvPr>
        </p:nvSpPr>
        <p:spPr/>
        <p:txBody>
          <a:bodyPr/>
          <a:lstStyle/>
          <a:p>
            <a:r>
              <a:rPr lang="en-US" u="sng" dirty="0" smtClean="0">
                <a:solidFill>
                  <a:srgbClr val="FF0000"/>
                </a:solidFill>
              </a:rPr>
              <a:t>FIRST PHASE</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03920" cy="4800600"/>
          </a:xfrm>
        </p:spPr>
        <p:txBody>
          <a:bodyPr>
            <a:noAutofit/>
          </a:bodyPr>
          <a:lstStyle/>
          <a:p>
            <a:r>
              <a:rPr lang="en-US" sz="2000" dirty="0" smtClean="0"/>
              <a:t>Done using removable appliances or fixed appliances</a:t>
            </a:r>
          </a:p>
          <a:p>
            <a:endParaRPr lang="en-US" sz="2000" dirty="0" smtClean="0"/>
          </a:p>
          <a:p>
            <a:r>
              <a:rPr lang="en-US" sz="2000" dirty="0" smtClean="0"/>
              <a:t>Removable appliance:</a:t>
            </a:r>
          </a:p>
          <a:p>
            <a:pPr algn="ctr"/>
            <a:r>
              <a:rPr lang="en-US" sz="2000" dirty="0" smtClean="0"/>
              <a:t>Finger springs</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r>
              <a:rPr lang="en-US" sz="2000" dirty="0" smtClean="0"/>
              <a:t>Split labial bow</a:t>
            </a:r>
          </a:p>
          <a:p>
            <a:pPr algn="ctr"/>
            <a:endParaRPr lang="en-US" sz="2000" dirty="0" smtClean="0"/>
          </a:p>
          <a:p>
            <a:pPr algn="ctr"/>
            <a:endParaRPr lang="en-US" sz="1600" dirty="0" smtClean="0"/>
          </a:p>
          <a:p>
            <a:pPr algn="ctr">
              <a:buNone/>
            </a:pPr>
            <a:endParaRPr lang="en-US" sz="1600" dirty="0" smtClean="0"/>
          </a:p>
          <a:p>
            <a:pPr algn="ctr"/>
            <a:endParaRPr lang="en-US" sz="1600" dirty="0" smtClean="0"/>
          </a:p>
        </p:txBody>
      </p:sp>
      <p:sp>
        <p:nvSpPr>
          <p:cNvPr id="2" name="Title 1"/>
          <p:cNvSpPr>
            <a:spLocks noGrp="1"/>
          </p:cNvSpPr>
          <p:nvPr>
            <p:ph type="title"/>
          </p:nvPr>
        </p:nvSpPr>
        <p:spPr/>
        <p:txBody>
          <a:bodyPr>
            <a:normAutofit/>
          </a:bodyPr>
          <a:lstStyle/>
          <a:p>
            <a:r>
              <a:rPr lang="en-US" u="sng" dirty="0" smtClean="0">
                <a:solidFill>
                  <a:srgbClr val="FF0000"/>
                </a:solidFill>
              </a:rPr>
              <a:t>SECOND PHASE</a:t>
            </a:r>
            <a:endParaRPr lang="en-US" u="sng" dirty="0">
              <a:solidFill>
                <a:srgbClr val="FF0000"/>
              </a:solidFill>
            </a:endParaRPr>
          </a:p>
        </p:txBody>
      </p:sp>
      <p:pic>
        <p:nvPicPr>
          <p:cNvPr id="5124" name="Picture 4" descr="I:\DCIM\Camera\IMG_20180115_183841.jpg"/>
          <p:cNvPicPr>
            <a:picLocks noChangeAspect="1" noChangeArrowheads="1"/>
          </p:cNvPicPr>
          <p:nvPr/>
        </p:nvPicPr>
        <p:blipFill>
          <a:blip r:embed="rId2" cstate="print"/>
          <a:srcRect/>
          <a:stretch>
            <a:fillRect/>
          </a:stretch>
        </p:blipFill>
        <p:spPr bwMode="auto">
          <a:xfrm>
            <a:off x="5715000" y="2438400"/>
            <a:ext cx="2743200" cy="2057400"/>
          </a:xfrm>
          <a:prstGeom prst="rect">
            <a:avLst/>
          </a:prstGeom>
          <a:noFill/>
        </p:spPr>
      </p:pic>
      <p:pic>
        <p:nvPicPr>
          <p:cNvPr id="5125" name="Picture 5" descr="I:\DCIM\Camera\IMG_20180115_183849.jpg"/>
          <p:cNvPicPr>
            <a:picLocks noChangeAspect="1" noChangeArrowheads="1"/>
          </p:cNvPicPr>
          <p:nvPr/>
        </p:nvPicPr>
        <p:blipFill>
          <a:blip r:embed="rId3" cstate="print"/>
          <a:srcRect/>
          <a:stretch>
            <a:fillRect/>
          </a:stretch>
        </p:blipFill>
        <p:spPr bwMode="auto">
          <a:xfrm>
            <a:off x="5715000" y="4416879"/>
            <a:ext cx="2743199" cy="228872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0"/>
            <a:ext cx="8229600" cy="4572000"/>
          </a:xfrm>
        </p:spPr>
        <p:txBody>
          <a:bodyPr/>
          <a:lstStyle/>
          <a:p>
            <a:r>
              <a:rPr lang="en-US" sz="2000" dirty="0" smtClean="0"/>
              <a:t>Fixed appliance:</a:t>
            </a:r>
          </a:p>
          <a:p>
            <a:pPr algn="ctr"/>
            <a:r>
              <a:rPr lang="en-US" sz="2000" dirty="0" smtClean="0"/>
              <a:t>Elastics</a:t>
            </a:r>
          </a:p>
          <a:p>
            <a:pPr algn="ctr"/>
            <a:r>
              <a:rPr lang="en-US" sz="2000" dirty="0" smtClean="0"/>
              <a:t>Springs</a:t>
            </a:r>
          </a:p>
          <a:p>
            <a:endParaRPr lang="en-US" dirty="0"/>
          </a:p>
        </p:txBody>
      </p:sp>
      <p:pic>
        <p:nvPicPr>
          <p:cNvPr id="6146" name="Picture 2" descr="I:\DCIM\Camera\IMG_20180115_184032.jpg"/>
          <p:cNvPicPr>
            <a:picLocks noChangeAspect="1" noChangeArrowheads="1"/>
          </p:cNvPicPr>
          <p:nvPr/>
        </p:nvPicPr>
        <p:blipFill>
          <a:blip r:embed="rId2" cstate="print"/>
          <a:srcRect/>
          <a:stretch>
            <a:fillRect/>
          </a:stretch>
        </p:blipFill>
        <p:spPr bwMode="auto">
          <a:xfrm>
            <a:off x="152400" y="2667000"/>
            <a:ext cx="8763000" cy="3657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It involves retaining the treated malocclusion</a:t>
            </a:r>
          </a:p>
          <a:p>
            <a:endParaRPr lang="en-US" dirty="0" smtClean="0"/>
          </a:p>
          <a:p>
            <a:r>
              <a:rPr lang="en-US" dirty="0" smtClean="0"/>
              <a:t>Since prolonged retention is indicated it is advisable to use lingual bonded retainers</a:t>
            </a:r>
          </a:p>
          <a:p>
            <a:endParaRPr lang="en-US" dirty="0" smtClean="0"/>
          </a:p>
          <a:p>
            <a:r>
              <a:rPr lang="en-US" dirty="0" smtClean="0"/>
              <a:t>Other retainers:</a:t>
            </a:r>
          </a:p>
          <a:p>
            <a:pPr algn="ctr"/>
            <a:r>
              <a:rPr lang="en-US" dirty="0" smtClean="0"/>
              <a:t>Banded retainers</a:t>
            </a:r>
          </a:p>
          <a:p>
            <a:pPr algn="ctr"/>
            <a:endParaRPr lang="en-US" dirty="0" smtClean="0"/>
          </a:p>
          <a:p>
            <a:pPr algn="ctr"/>
            <a:r>
              <a:rPr lang="en-US" dirty="0" err="1" smtClean="0"/>
              <a:t>Hawleys</a:t>
            </a:r>
            <a:r>
              <a:rPr lang="en-US" dirty="0" smtClean="0"/>
              <a:t> retainers</a:t>
            </a:r>
          </a:p>
          <a:p>
            <a:pPr algn="ctr"/>
            <a:endParaRPr lang="en-US" dirty="0" smtClean="0"/>
          </a:p>
          <a:p>
            <a:pPr algn="ctr"/>
            <a:endParaRPr lang="en-US" dirty="0" smtClean="0"/>
          </a:p>
          <a:p>
            <a:pPr algn="ctr"/>
            <a:endParaRPr lang="en-US" dirty="0"/>
          </a:p>
        </p:txBody>
      </p:sp>
      <p:sp>
        <p:nvSpPr>
          <p:cNvPr id="2" name="Title 1"/>
          <p:cNvSpPr>
            <a:spLocks noGrp="1"/>
          </p:cNvSpPr>
          <p:nvPr>
            <p:ph type="title"/>
          </p:nvPr>
        </p:nvSpPr>
        <p:spPr/>
        <p:txBody>
          <a:bodyPr/>
          <a:lstStyle/>
          <a:p>
            <a:r>
              <a:rPr lang="en-US" u="sng" dirty="0" smtClean="0">
                <a:solidFill>
                  <a:srgbClr val="FF0000"/>
                </a:solidFill>
              </a:rPr>
              <a:t>THIRD PHASE</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503920" cy="4572000"/>
          </a:xfrm>
        </p:spPr>
        <p:txBody>
          <a:bodyPr>
            <a:normAutofit/>
          </a:bodyPr>
          <a:lstStyle/>
          <a:p>
            <a:r>
              <a:rPr lang="en-US" sz="1800" dirty="0" smtClean="0"/>
              <a:t>Esthetic  composite  resins  are  generally  used  to  close midline </a:t>
            </a:r>
            <a:r>
              <a:rPr lang="en-US" sz="1800" dirty="0" err="1" smtClean="0"/>
              <a:t>diastema</a:t>
            </a:r>
            <a:endParaRPr lang="en-US" sz="1800" dirty="0" smtClean="0"/>
          </a:p>
          <a:p>
            <a:endParaRPr lang="en-US" sz="1800" dirty="0" smtClean="0"/>
          </a:p>
          <a:p>
            <a:r>
              <a:rPr lang="en-US" sz="1800" dirty="0" smtClean="0"/>
              <a:t>Teeth  with  other  anomalies of  shape and size  require  prosthetic  rehabilitation </a:t>
            </a:r>
          </a:p>
          <a:p>
            <a:endParaRPr lang="en-US" sz="1800" dirty="0" smtClean="0"/>
          </a:p>
          <a:p>
            <a:r>
              <a:rPr lang="en-US" sz="1800" dirty="0" smtClean="0"/>
              <a:t>Crowns on central incisor can close midline </a:t>
            </a:r>
            <a:r>
              <a:rPr lang="en-US" sz="1800" dirty="0" err="1" smtClean="0"/>
              <a:t>diastema</a:t>
            </a:r>
            <a:endParaRPr lang="en-US" sz="1800" dirty="0"/>
          </a:p>
        </p:txBody>
      </p:sp>
      <p:sp>
        <p:nvSpPr>
          <p:cNvPr id="2" name="Title 1"/>
          <p:cNvSpPr>
            <a:spLocks noGrp="1"/>
          </p:cNvSpPr>
          <p:nvPr>
            <p:ph type="title"/>
          </p:nvPr>
        </p:nvSpPr>
        <p:spPr>
          <a:xfrm>
            <a:off x="1219200" y="228600"/>
            <a:ext cx="6400800" cy="1447800"/>
          </a:xfrm>
        </p:spPr>
        <p:txBody>
          <a:bodyPr>
            <a:normAutofit fontScale="90000"/>
          </a:bodyPr>
          <a:lstStyle/>
          <a:p>
            <a:r>
              <a:rPr lang="en-US" sz="2400" u="sng" dirty="0" smtClean="0">
                <a:solidFill>
                  <a:srgbClr val="FF0000"/>
                </a:solidFill>
              </a:rPr>
              <a:t>ROLE OF COSMETIC RESTORATION</a:t>
            </a:r>
            <a:br>
              <a:rPr lang="en-US" sz="2400" u="sng" dirty="0" smtClean="0">
                <a:solidFill>
                  <a:srgbClr val="FF0000"/>
                </a:solidFill>
              </a:rPr>
            </a:br>
            <a:r>
              <a:rPr lang="en-US" sz="2400" u="sng" dirty="0" smtClean="0">
                <a:solidFill>
                  <a:srgbClr val="FF0000"/>
                </a:solidFill>
              </a:rPr>
              <a:t>&amp;</a:t>
            </a:r>
            <a:br>
              <a:rPr lang="en-US" sz="2400" u="sng" dirty="0" smtClean="0">
                <a:solidFill>
                  <a:srgbClr val="FF0000"/>
                </a:solidFill>
              </a:rPr>
            </a:br>
            <a:r>
              <a:rPr lang="en-US" sz="2400" u="sng" dirty="0" smtClean="0">
                <a:solidFill>
                  <a:srgbClr val="FF0000"/>
                </a:solidFill>
              </a:rPr>
              <a:t>PROSTHESIS/CROWN</a:t>
            </a:r>
            <a:r>
              <a:rPr lang="en-US" u="sng" dirty="0" smtClean="0">
                <a:solidFill>
                  <a:srgbClr val="FF0000"/>
                </a:solidFill>
              </a:rPr>
              <a:t/>
            </a:r>
            <a:br>
              <a:rPr lang="en-US" u="sng" dirty="0" smtClean="0">
                <a:solidFill>
                  <a:srgbClr val="FF0000"/>
                </a:solidFill>
              </a:rPr>
            </a:br>
            <a:endParaRPr lang="en-US" u="sng" dirty="0">
              <a:solidFill>
                <a:srgbClr val="FF0000"/>
              </a:solidFill>
            </a:endParaRPr>
          </a:p>
        </p:txBody>
      </p:sp>
      <p:pic>
        <p:nvPicPr>
          <p:cNvPr id="7170" name="Picture 2" descr="I:\DCIM\Camera\IMG_20180115_184151.jpg"/>
          <p:cNvPicPr>
            <a:picLocks noChangeAspect="1" noChangeArrowheads="1"/>
          </p:cNvPicPr>
          <p:nvPr/>
        </p:nvPicPr>
        <p:blipFill>
          <a:blip r:embed="rId2" cstate="print"/>
          <a:srcRect/>
          <a:stretch>
            <a:fillRect/>
          </a:stretch>
        </p:blipFill>
        <p:spPr bwMode="auto">
          <a:xfrm>
            <a:off x="2819400" y="3505200"/>
            <a:ext cx="3429000" cy="3124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err="1" smtClean="0"/>
              <a:t>Commnly</a:t>
            </a:r>
            <a:r>
              <a:rPr lang="en-US" sz="2400" dirty="0" smtClean="0"/>
              <a:t> seen </a:t>
            </a:r>
            <a:r>
              <a:rPr lang="en-US" sz="2400" dirty="0" err="1" smtClean="0"/>
              <a:t>menifestation</a:t>
            </a:r>
            <a:r>
              <a:rPr lang="en-US" sz="2400" dirty="0" smtClean="0"/>
              <a:t> of class I malocclusion</a:t>
            </a:r>
          </a:p>
          <a:p>
            <a:endParaRPr lang="en-US" sz="2400" dirty="0" smtClean="0"/>
          </a:p>
          <a:p>
            <a:r>
              <a:rPr lang="en-US" sz="2400" dirty="0" smtClean="0"/>
              <a:t>Is a normal features in deciduous dentition and is considered as a positive prognostic sign</a:t>
            </a:r>
          </a:p>
          <a:p>
            <a:endParaRPr lang="en-US" sz="2400" dirty="0" smtClean="0"/>
          </a:p>
          <a:p>
            <a:r>
              <a:rPr lang="en-US" sz="2400" dirty="0" smtClean="0"/>
              <a:t>In permanent </a:t>
            </a:r>
            <a:r>
              <a:rPr lang="en-US" sz="2400" dirty="0" err="1" smtClean="0"/>
              <a:t>dentitin</a:t>
            </a:r>
            <a:r>
              <a:rPr lang="en-US" sz="2400" dirty="0" smtClean="0"/>
              <a:t> spacing is abnormal</a:t>
            </a:r>
            <a:endParaRPr lang="en-US" sz="2400" dirty="0"/>
          </a:p>
        </p:txBody>
      </p:sp>
      <p:sp>
        <p:nvSpPr>
          <p:cNvPr id="2" name="Title 1"/>
          <p:cNvSpPr>
            <a:spLocks noGrp="1"/>
          </p:cNvSpPr>
          <p:nvPr>
            <p:ph type="title"/>
          </p:nvPr>
        </p:nvSpPr>
        <p:spPr/>
        <p:txBody>
          <a:bodyPr/>
          <a:lstStyle/>
          <a:p>
            <a:r>
              <a:rPr lang="en-US" u="sng" dirty="0" smtClean="0">
                <a:solidFill>
                  <a:srgbClr val="FF0000"/>
                </a:solidFill>
              </a:rPr>
              <a:t>SPACING</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effectLst/>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24680632"/>
              </p:ext>
            </p:extLst>
          </p:nvPr>
        </p:nvGraphicFramePr>
        <p:xfrm>
          <a:off x="1953905" y="2645769"/>
          <a:ext cx="6096000" cy="284063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35478058"/>
                    </a:ext>
                  </a:extLst>
                </a:gridCol>
                <a:gridCol w="2032000">
                  <a:extLst>
                    <a:ext uri="{9D8B030D-6E8A-4147-A177-3AD203B41FA5}">
                      <a16:colId xmlns:a16="http://schemas.microsoft.com/office/drawing/2014/main" val="3652206149"/>
                    </a:ext>
                  </a:extLst>
                </a:gridCol>
                <a:gridCol w="2032000">
                  <a:extLst>
                    <a:ext uri="{9D8B030D-6E8A-4147-A177-3AD203B41FA5}">
                      <a16:colId xmlns:a16="http://schemas.microsoft.com/office/drawing/2014/main" val="3828276593"/>
                    </a:ext>
                  </a:extLst>
                </a:gridCol>
              </a:tblGrid>
              <a:tr h="278130">
                <a:tc>
                  <a:txBody>
                    <a:bodyPr/>
                    <a:lstStyle/>
                    <a:p>
                      <a:pPr algn="ctr"/>
                      <a:r>
                        <a:rPr lang="en-US" sz="1400" dirty="0" smtClean="0"/>
                        <a:t>CORE AREAS</a:t>
                      </a:r>
                      <a:endParaRPr lang="en-US" sz="1400" dirty="0"/>
                    </a:p>
                  </a:txBody>
                  <a:tcPr marL="68580" marR="68580" marT="34290" marB="34290"/>
                </a:tc>
                <a:tc>
                  <a:txBody>
                    <a:bodyPr/>
                    <a:lstStyle/>
                    <a:p>
                      <a:pPr algn="ctr"/>
                      <a:r>
                        <a:rPr lang="en-US" sz="1400" dirty="0" smtClean="0"/>
                        <a:t>DOMAIN</a:t>
                      </a:r>
                      <a:endParaRPr lang="en-US" sz="1400" dirty="0"/>
                    </a:p>
                  </a:txBody>
                  <a:tcPr marL="68580" marR="68580" marT="34290" marB="34290"/>
                </a:tc>
                <a:tc>
                  <a:txBody>
                    <a:bodyPr/>
                    <a:lstStyle/>
                    <a:p>
                      <a:pPr algn="ctr"/>
                      <a:r>
                        <a:rPr lang="en-US" sz="1400" dirty="0" smtClean="0"/>
                        <a:t>CATEGORY</a:t>
                      </a:r>
                      <a:endParaRPr lang="en-US" sz="1400" dirty="0"/>
                    </a:p>
                  </a:txBody>
                  <a:tcPr marL="68580" marR="68580" marT="34290" marB="34290"/>
                </a:tc>
                <a:extLst>
                  <a:ext uri="{0D108BD9-81ED-4DB2-BD59-A6C34878D82A}">
                    <a16:rowId xmlns:a16="http://schemas.microsoft.com/office/drawing/2014/main" val="3303900876"/>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Midline Diastema and it’s etiology and treatment</a:t>
                      </a:r>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r>
                        <a:rPr lang="en-US" sz="1400" dirty="0" smtClean="0"/>
                        <a:t>MUST</a:t>
                      </a:r>
                      <a:r>
                        <a:rPr lang="en-US" sz="1400" baseline="0" dirty="0" smtClean="0"/>
                        <a:t> </a:t>
                      </a:r>
                      <a:r>
                        <a:rPr lang="en-US" sz="1400" dirty="0" smtClean="0"/>
                        <a:t> KNOW</a:t>
                      </a:r>
                      <a:endParaRPr lang="en-US" sz="1400" dirty="0"/>
                    </a:p>
                  </a:txBody>
                  <a:tcPr marL="68580" marR="68580" marT="34290" marB="34290"/>
                </a:tc>
                <a:extLst>
                  <a:ext uri="{0D108BD9-81ED-4DB2-BD59-A6C34878D82A}">
                    <a16:rowId xmlns:a16="http://schemas.microsoft.com/office/drawing/2014/main" val="4062821912"/>
                  </a:ext>
                </a:extLst>
              </a:tr>
              <a:tr h="278130">
                <a:tc>
                  <a:txBody>
                    <a:bodyPr/>
                    <a:lstStyle/>
                    <a:p>
                      <a:r>
                        <a:rPr lang="en-US" sz="1400" dirty="0" smtClean="0"/>
                        <a:t>PROCLINATION</a:t>
                      </a:r>
                      <a:endParaRPr lang="en-US" sz="1400" dirty="0"/>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NICE TO KNOW</a:t>
                      </a:r>
                    </a:p>
                  </a:txBody>
                  <a:tcPr marL="68580" marR="68580" marT="34290" marB="34290"/>
                </a:tc>
                <a:extLst>
                  <a:ext uri="{0D108BD9-81ED-4DB2-BD59-A6C34878D82A}">
                    <a16:rowId xmlns:a16="http://schemas.microsoft.com/office/drawing/2014/main" val="1545171783"/>
                  </a:ext>
                </a:extLst>
              </a:tr>
              <a:tr h="48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CROWDING</a:t>
                      </a:r>
                    </a:p>
                    <a:p>
                      <a:endParaRPr lang="en-US" sz="1400" dirty="0"/>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r>
                        <a:rPr lang="en-US" sz="1400" dirty="0" smtClean="0"/>
                        <a:t>MUST KNOW</a:t>
                      </a:r>
                      <a:endParaRPr lang="en-US" sz="1400" dirty="0"/>
                    </a:p>
                  </a:txBody>
                  <a:tcPr marL="68580" marR="68580" marT="34290" marB="34290"/>
                </a:tc>
                <a:extLst>
                  <a:ext uri="{0D108BD9-81ED-4DB2-BD59-A6C34878D82A}">
                    <a16:rowId xmlns:a16="http://schemas.microsoft.com/office/drawing/2014/main" val="218556853"/>
                  </a:ext>
                </a:extLst>
              </a:tr>
              <a:tr h="480060">
                <a:tc>
                  <a:txBody>
                    <a:bodyPr/>
                    <a:lstStyle/>
                    <a:p>
                      <a:r>
                        <a:rPr lang="en-US" sz="1400" dirty="0" smtClean="0"/>
                        <a:t>SPACING</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COGNITIVE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nstantia" panose="02030602050306030303" pitchFamily="18" charset="0"/>
                          <a:ea typeface="+mn-ea"/>
                          <a:cs typeface="+mn-cs"/>
                        </a:rPr>
                        <a:t>NICE TO KNOW</a:t>
                      </a:r>
                      <a:endParaRPr kumimoji="0" lang="en-US" sz="14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a:txBody>
                  <a:tcPr marL="68580" marR="68580" marT="34290" marB="34290"/>
                </a:tc>
                <a:extLst>
                  <a:ext uri="{0D108BD9-81ED-4DB2-BD59-A6C34878D82A}">
                    <a16:rowId xmlns:a16="http://schemas.microsoft.com/office/drawing/2014/main" val="158370348"/>
                  </a:ext>
                </a:extLst>
              </a:tr>
              <a:tr h="592731">
                <a:tc>
                  <a:txBody>
                    <a:bodyPr/>
                    <a:lstStyle/>
                    <a:p>
                      <a:r>
                        <a:rPr lang="en-US" sz="1400" dirty="0" smtClean="0"/>
                        <a:t>ROTATION</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COGNITIVE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nstantia" panose="02030602050306030303" pitchFamily="18" charset="0"/>
                          <a:ea typeface="+mn-ea"/>
                          <a:cs typeface="+mn-cs"/>
                        </a:rPr>
                        <a:t>MUST KNOW</a:t>
                      </a:r>
                      <a:endParaRPr kumimoji="0" lang="en-US" sz="14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a:txBody>
                  <a:tcPr marL="68580" marR="68580" marT="34290" marB="34290"/>
                </a:tc>
                <a:extLst>
                  <a:ext uri="{0D108BD9-81ED-4DB2-BD59-A6C34878D82A}">
                    <a16:rowId xmlns:a16="http://schemas.microsoft.com/office/drawing/2014/main" val="1654817772"/>
                  </a:ext>
                </a:extLst>
              </a:tr>
            </a:tbl>
          </a:graphicData>
        </a:graphic>
      </p:graphicFrame>
    </p:spTree>
    <p:extLst>
      <p:ext uri="{BB962C8B-B14F-4D97-AF65-F5344CB8AC3E}">
        <p14:creationId xmlns:p14="http://schemas.microsoft.com/office/powerpoint/2010/main" val="3546084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527048"/>
            <a:ext cx="8503920" cy="5026152"/>
          </a:xfrm>
        </p:spPr>
        <p:txBody>
          <a:bodyPr>
            <a:normAutofit/>
          </a:bodyPr>
          <a:lstStyle/>
          <a:p>
            <a:r>
              <a:rPr lang="en-US" sz="1800" dirty="0" smtClean="0"/>
              <a:t>Generalized  spacing  occur  as  </a:t>
            </a:r>
            <a:r>
              <a:rPr lang="en-US" sz="1800" dirty="0" err="1" smtClean="0"/>
              <a:t>aresult</a:t>
            </a:r>
            <a:r>
              <a:rPr lang="en-US" sz="1800" dirty="0" smtClean="0"/>
              <a:t>  of  disproportion  btw  arch length  and tooth </a:t>
            </a:r>
            <a:r>
              <a:rPr lang="en-US" sz="1800" dirty="0" err="1" smtClean="0"/>
              <a:t>material.Condition</a:t>
            </a:r>
            <a:r>
              <a:rPr lang="en-US" sz="1800" dirty="0" smtClean="0"/>
              <a:t> such as </a:t>
            </a:r>
            <a:r>
              <a:rPr lang="en-US" sz="1800" dirty="0" err="1" smtClean="0"/>
              <a:t>oligodontia</a:t>
            </a:r>
            <a:r>
              <a:rPr lang="en-US" sz="1800" dirty="0" smtClean="0"/>
              <a:t> and </a:t>
            </a:r>
            <a:r>
              <a:rPr lang="en-US" sz="1800" dirty="0" err="1" smtClean="0"/>
              <a:t>microdontia</a:t>
            </a:r>
            <a:r>
              <a:rPr lang="en-US" sz="1800" dirty="0" smtClean="0"/>
              <a:t> </a:t>
            </a:r>
          </a:p>
          <a:p>
            <a:endParaRPr lang="en-US" sz="1800" dirty="0" smtClean="0"/>
          </a:p>
          <a:p>
            <a:r>
              <a:rPr lang="en-US" sz="1800" dirty="0" smtClean="0"/>
              <a:t>Can  occur  as  a  result  of  alteration in tooth  morphology. Ex-peg shaped laterals</a:t>
            </a:r>
          </a:p>
          <a:p>
            <a:endParaRPr lang="en-US" sz="1800" dirty="0" smtClean="0"/>
          </a:p>
          <a:p>
            <a:r>
              <a:rPr lang="en-US" sz="1800" dirty="0" err="1" smtClean="0"/>
              <a:t>Deletarious</a:t>
            </a:r>
            <a:r>
              <a:rPr lang="en-US" sz="1800" dirty="0" smtClean="0"/>
              <a:t>  oral habits .ex thumb sucking &amp; tongue thrusting</a:t>
            </a:r>
          </a:p>
          <a:p>
            <a:endParaRPr lang="en-US" sz="2800" dirty="0" smtClean="0"/>
          </a:p>
          <a:p>
            <a:endParaRPr lang="en-US" dirty="0" smtClean="0"/>
          </a:p>
        </p:txBody>
      </p:sp>
      <p:sp>
        <p:nvSpPr>
          <p:cNvPr id="2" name="Title 1"/>
          <p:cNvSpPr>
            <a:spLocks noGrp="1"/>
          </p:cNvSpPr>
          <p:nvPr>
            <p:ph type="title"/>
          </p:nvPr>
        </p:nvSpPr>
        <p:spPr/>
        <p:txBody>
          <a:bodyPr/>
          <a:lstStyle/>
          <a:p>
            <a:r>
              <a:rPr lang="en-US" u="sng" dirty="0" smtClean="0">
                <a:solidFill>
                  <a:srgbClr val="FF0000"/>
                </a:solidFill>
              </a:rPr>
              <a:t>ETIOLOGY</a:t>
            </a:r>
            <a:endParaRPr lang="en-US" u="sng" dirty="0">
              <a:solidFill>
                <a:srgbClr val="FF0000"/>
              </a:solidFill>
            </a:endParaRPr>
          </a:p>
        </p:txBody>
      </p:sp>
      <p:pic>
        <p:nvPicPr>
          <p:cNvPr id="15362" name="Picture 2" descr="I:\DCIM\Camera\IMG_20180115_195119.jpg"/>
          <p:cNvPicPr>
            <a:picLocks noChangeAspect="1" noChangeArrowheads="1"/>
          </p:cNvPicPr>
          <p:nvPr/>
        </p:nvPicPr>
        <p:blipFill>
          <a:blip r:embed="rId2" cstate="print"/>
          <a:srcRect/>
          <a:stretch>
            <a:fillRect/>
          </a:stretch>
        </p:blipFill>
        <p:spPr bwMode="auto">
          <a:xfrm>
            <a:off x="3200400" y="3886200"/>
            <a:ext cx="3429000" cy="2590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lstStyle/>
          <a:p>
            <a:endParaRPr lang="en-US" dirty="0" smtClean="0"/>
          </a:p>
          <a:p>
            <a:endParaRPr lang="en-US" dirty="0" smtClean="0"/>
          </a:p>
          <a:p>
            <a:endParaRPr lang="en-US" dirty="0" smtClean="0"/>
          </a:p>
          <a:p>
            <a:r>
              <a:rPr lang="en-US" dirty="0" smtClean="0"/>
              <a:t>Presence of an abnormally large tongue</a:t>
            </a:r>
          </a:p>
          <a:p>
            <a:pPr>
              <a:buNone/>
            </a:pPr>
            <a:endParaRPr lang="en-US" dirty="0" smtClean="0"/>
          </a:p>
          <a:p>
            <a:r>
              <a:rPr lang="en-US" dirty="0" err="1" smtClean="0"/>
              <a:t>Unerupted</a:t>
            </a:r>
            <a:r>
              <a:rPr lang="en-US" dirty="0" smtClean="0"/>
              <a:t> supernumerary teeth or other pathology &amp; cystic lesions</a:t>
            </a:r>
          </a:p>
          <a:p>
            <a:endParaRPr lang="en-US" dirty="0" smtClean="0"/>
          </a:p>
          <a:p>
            <a:r>
              <a:rPr lang="en-US" dirty="0" smtClean="0"/>
              <a:t>Premature loss of permanent teeth</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Model analysis</a:t>
            </a:r>
          </a:p>
          <a:p>
            <a:endParaRPr lang="en-US" dirty="0" smtClean="0"/>
          </a:p>
          <a:p>
            <a:r>
              <a:rPr lang="en-US" dirty="0" smtClean="0"/>
              <a:t>Radiographic examination</a:t>
            </a:r>
          </a:p>
          <a:p>
            <a:endParaRPr lang="en-US" dirty="0"/>
          </a:p>
        </p:txBody>
      </p:sp>
      <p:sp>
        <p:nvSpPr>
          <p:cNvPr id="2" name="Title 1"/>
          <p:cNvSpPr>
            <a:spLocks noGrp="1"/>
          </p:cNvSpPr>
          <p:nvPr>
            <p:ph type="title"/>
          </p:nvPr>
        </p:nvSpPr>
        <p:spPr/>
        <p:txBody>
          <a:bodyPr>
            <a:normAutofit/>
          </a:bodyPr>
          <a:lstStyle/>
          <a:p>
            <a:r>
              <a:rPr lang="en-US" u="sng" dirty="0" smtClean="0">
                <a:solidFill>
                  <a:srgbClr val="FF0000"/>
                </a:solidFill>
              </a:rPr>
              <a:t>DIAGNOSIS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Removal of the etiology</a:t>
            </a:r>
          </a:p>
          <a:p>
            <a:endParaRPr lang="en-US" dirty="0" smtClean="0"/>
          </a:p>
          <a:p>
            <a:r>
              <a:rPr lang="en-US" dirty="0" smtClean="0"/>
              <a:t>Use of removal &amp; fixed appliances:</a:t>
            </a:r>
          </a:p>
          <a:p>
            <a:r>
              <a:rPr lang="en-US" dirty="0" smtClean="0"/>
              <a:t>Removal appliance-active removable appliance incorporating labial bow</a:t>
            </a:r>
          </a:p>
          <a:p>
            <a:pPr algn="ctr"/>
            <a:endParaRPr lang="en-US" dirty="0" smtClean="0"/>
          </a:p>
          <a:p>
            <a:r>
              <a:rPr lang="en-US" dirty="0" smtClean="0"/>
              <a:t>Fixed appliance-fixed appliance with elastic chain or elastic threads</a:t>
            </a:r>
          </a:p>
          <a:p>
            <a:pPr algn="ctr"/>
            <a:endParaRPr lang="en-US" dirty="0" smtClean="0"/>
          </a:p>
          <a:p>
            <a:r>
              <a:rPr lang="en-US" dirty="0" smtClean="0"/>
              <a:t>Use of crown &amp; prosthesis</a:t>
            </a:r>
            <a:endParaRPr lang="en-US" dirty="0"/>
          </a:p>
        </p:txBody>
      </p:sp>
      <p:sp>
        <p:nvSpPr>
          <p:cNvPr id="2" name="Title 1"/>
          <p:cNvSpPr>
            <a:spLocks noGrp="1"/>
          </p:cNvSpPr>
          <p:nvPr>
            <p:ph type="title"/>
          </p:nvPr>
        </p:nvSpPr>
        <p:spPr/>
        <p:txBody>
          <a:bodyPr/>
          <a:lstStyle/>
          <a:p>
            <a:r>
              <a:rPr lang="en-US" u="sng" dirty="0" smtClean="0">
                <a:solidFill>
                  <a:srgbClr val="FF0000"/>
                </a:solidFill>
              </a:rPr>
              <a:t>TREATEMENT</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Another common </a:t>
            </a:r>
            <a:r>
              <a:rPr lang="en-US" sz="2400" dirty="0" err="1" smtClean="0"/>
              <a:t>menifestation</a:t>
            </a:r>
            <a:r>
              <a:rPr lang="en-US" sz="2400" dirty="0" smtClean="0"/>
              <a:t> of </a:t>
            </a:r>
            <a:r>
              <a:rPr lang="en-US" sz="2400" dirty="0" err="1" smtClean="0"/>
              <a:t>classI</a:t>
            </a:r>
            <a:r>
              <a:rPr lang="en-US" sz="2400" dirty="0" smtClean="0"/>
              <a:t> malocclusion</a:t>
            </a:r>
          </a:p>
          <a:p>
            <a:endParaRPr lang="en-US" sz="2400" dirty="0" smtClean="0"/>
          </a:p>
          <a:p>
            <a:r>
              <a:rPr lang="en-US" sz="2400" dirty="0" smtClean="0"/>
              <a:t>Occurs as a result of disproportion btw tooth size &amp; arch length</a:t>
            </a:r>
          </a:p>
          <a:p>
            <a:endParaRPr lang="en-US" sz="2400" dirty="0" smtClean="0"/>
          </a:p>
          <a:p>
            <a:r>
              <a:rPr lang="en-US" sz="2400" dirty="0" smtClean="0"/>
              <a:t>Relative decrease in arch length or an increase in tooth material can result in crowding</a:t>
            </a:r>
          </a:p>
          <a:p>
            <a:endParaRPr lang="en-US" dirty="0"/>
          </a:p>
        </p:txBody>
      </p:sp>
      <p:sp>
        <p:nvSpPr>
          <p:cNvPr id="2" name="Title 1"/>
          <p:cNvSpPr>
            <a:spLocks noGrp="1"/>
          </p:cNvSpPr>
          <p:nvPr>
            <p:ph type="title"/>
          </p:nvPr>
        </p:nvSpPr>
        <p:spPr/>
        <p:txBody>
          <a:bodyPr/>
          <a:lstStyle/>
          <a:p>
            <a:r>
              <a:rPr lang="en-US" u="sng" dirty="0" smtClean="0">
                <a:solidFill>
                  <a:srgbClr val="FF0000"/>
                </a:solidFill>
              </a:rPr>
              <a:t>CROWDING</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Arch length-tooth material discrepancy</a:t>
            </a:r>
          </a:p>
          <a:p>
            <a:endParaRPr lang="en-US" sz="2800" dirty="0" smtClean="0"/>
          </a:p>
          <a:p>
            <a:r>
              <a:rPr lang="en-US" sz="2800" dirty="0" smtClean="0"/>
              <a:t>Presence of supernumerary or extracted tooth</a:t>
            </a:r>
          </a:p>
          <a:p>
            <a:endParaRPr lang="en-US" sz="2800" dirty="0" smtClean="0"/>
          </a:p>
          <a:p>
            <a:r>
              <a:rPr lang="en-US" sz="2800" dirty="0" smtClean="0"/>
              <a:t>Presence  of an over retained deciduous tooth along with its permanent counter part</a:t>
            </a:r>
            <a:endParaRPr lang="en-US" sz="2800" dirty="0"/>
          </a:p>
        </p:txBody>
      </p:sp>
      <p:sp>
        <p:nvSpPr>
          <p:cNvPr id="2" name="Title 1"/>
          <p:cNvSpPr>
            <a:spLocks noGrp="1"/>
          </p:cNvSpPr>
          <p:nvPr>
            <p:ph type="title"/>
          </p:nvPr>
        </p:nvSpPr>
        <p:spPr/>
        <p:txBody>
          <a:bodyPr/>
          <a:lstStyle/>
          <a:p>
            <a:r>
              <a:rPr lang="en-US" u="sng" dirty="0" smtClean="0">
                <a:solidFill>
                  <a:srgbClr val="FF0000"/>
                </a:solidFill>
              </a:rPr>
              <a:t>ETIOLOGY</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Abnormality in size and shape of </a:t>
            </a:r>
            <a:r>
              <a:rPr lang="en-US" sz="2800" dirty="0" err="1" smtClean="0"/>
              <a:t>teth</a:t>
            </a:r>
            <a:endParaRPr lang="en-US" sz="2800" dirty="0" smtClean="0"/>
          </a:p>
          <a:p>
            <a:endParaRPr lang="en-US" sz="2800" dirty="0" smtClean="0"/>
          </a:p>
          <a:p>
            <a:r>
              <a:rPr lang="en-US" sz="2800" dirty="0" smtClean="0"/>
              <a:t>Premature loss of deciduous tooth result in drifting of adjacent teeth into extraction space. Example-early loss of second deciduous molar</a:t>
            </a:r>
          </a:p>
          <a:p>
            <a:endParaRPr lang="en-US" sz="2800" dirty="0" smtClean="0"/>
          </a:p>
          <a:p>
            <a:r>
              <a:rPr lang="en-US" sz="2800" dirty="0" smtClean="0"/>
              <a:t>Late lower labial segment crowding occurs in mid to late teens</a:t>
            </a:r>
            <a:endParaRPr lang="en-US" sz="2800"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Late </a:t>
            </a:r>
            <a:r>
              <a:rPr lang="en-US" dirty="0" err="1" smtClean="0"/>
              <a:t>mandibular</a:t>
            </a:r>
            <a:r>
              <a:rPr lang="en-US" dirty="0" smtClean="0"/>
              <a:t> growth</a:t>
            </a:r>
          </a:p>
          <a:p>
            <a:endParaRPr lang="en-US" dirty="0" smtClean="0"/>
          </a:p>
          <a:p>
            <a:r>
              <a:rPr lang="en-US" dirty="0" smtClean="0"/>
              <a:t>Reduction of inter canine width</a:t>
            </a:r>
          </a:p>
          <a:p>
            <a:endParaRPr lang="en-US" dirty="0" smtClean="0"/>
          </a:p>
          <a:p>
            <a:r>
              <a:rPr lang="en-US" dirty="0" smtClean="0"/>
              <a:t>Gingival </a:t>
            </a:r>
            <a:r>
              <a:rPr lang="en-US" dirty="0" err="1" smtClean="0"/>
              <a:t>fibres</a:t>
            </a:r>
            <a:r>
              <a:rPr lang="en-US" dirty="0" smtClean="0"/>
              <a:t> and </a:t>
            </a:r>
            <a:r>
              <a:rPr lang="en-US" dirty="0" err="1" smtClean="0"/>
              <a:t>occlusal</a:t>
            </a:r>
            <a:r>
              <a:rPr lang="en-US" dirty="0" smtClean="0"/>
              <a:t> forces</a:t>
            </a:r>
          </a:p>
          <a:p>
            <a:endParaRPr lang="en-US" dirty="0" smtClean="0"/>
          </a:p>
          <a:p>
            <a:r>
              <a:rPr lang="en-US" dirty="0" smtClean="0"/>
              <a:t>Lack of </a:t>
            </a:r>
            <a:r>
              <a:rPr lang="en-US" dirty="0" err="1" smtClean="0"/>
              <a:t>approximal</a:t>
            </a:r>
            <a:r>
              <a:rPr lang="en-US" dirty="0" smtClean="0"/>
              <a:t> attrition</a:t>
            </a:r>
          </a:p>
          <a:p>
            <a:endParaRPr lang="en-US" dirty="0" smtClean="0"/>
          </a:p>
          <a:p>
            <a:r>
              <a:rPr lang="en-US" dirty="0" smtClean="0"/>
              <a:t>Role of </a:t>
            </a:r>
            <a:r>
              <a:rPr lang="en-US" dirty="0" err="1" smtClean="0"/>
              <a:t>mandibular</a:t>
            </a:r>
            <a:r>
              <a:rPr lang="en-US" dirty="0" smtClean="0"/>
              <a:t> third molar</a:t>
            </a:r>
            <a:endParaRPr lang="en-US" dirty="0"/>
          </a:p>
        </p:txBody>
      </p:sp>
      <p:sp>
        <p:nvSpPr>
          <p:cNvPr id="2" name="Title 1"/>
          <p:cNvSpPr>
            <a:spLocks noGrp="1"/>
          </p:cNvSpPr>
          <p:nvPr>
            <p:ph type="title"/>
          </p:nvPr>
        </p:nvSpPr>
        <p:spPr>
          <a:xfrm>
            <a:off x="301752" y="228600"/>
            <a:ext cx="8534400" cy="1066800"/>
          </a:xfrm>
        </p:spPr>
        <p:txBody>
          <a:bodyPr>
            <a:normAutofit fontScale="90000"/>
          </a:bodyPr>
          <a:lstStyle/>
          <a:p>
            <a:r>
              <a:rPr lang="en-US" dirty="0" smtClean="0">
                <a:solidFill>
                  <a:srgbClr val="FF0000"/>
                </a:solidFill>
              </a:rPr>
              <a:t>CAUSES OF LATE LOWER INCISOR CROWDING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Model analysis</a:t>
            </a:r>
          </a:p>
          <a:p>
            <a:endParaRPr lang="en-US" dirty="0" smtClean="0"/>
          </a:p>
          <a:p>
            <a:r>
              <a:rPr lang="en-US" dirty="0" smtClean="0"/>
              <a:t>Possible causes of crowding should be determined</a:t>
            </a:r>
            <a:endParaRPr lang="en-US" dirty="0"/>
          </a:p>
        </p:txBody>
      </p:sp>
      <p:sp>
        <p:nvSpPr>
          <p:cNvPr id="2" name="Title 1"/>
          <p:cNvSpPr>
            <a:spLocks noGrp="1"/>
          </p:cNvSpPr>
          <p:nvPr>
            <p:ph type="title"/>
          </p:nvPr>
        </p:nvSpPr>
        <p:spPr/>
        <p:txBody>
          <a:bodyPr/>
          <a:lstStyle/>
          <a:p>
            <a:r>
              <a:rPr lang="en-US" u="sng" dirty="0" smtClean="0">
                <a:solidFill>
                  <a:srgbClr val="FF0000"/>
                </a:solidFill>
              </a:rPr>
              <a:t>DIAGNOSIS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3000" dirty="0" smtClean="0"/>
              <a:t>Minor crowding resolves spontaneously during transition from deciduous to the mixed dentition phase</a:t>
            </a:r>
          </a:p>
          <a:p>
            <a:endParaRPr lang="en-US" sz="3000" dirty="0" smtClean="0"/>
          </a:p>
          <a:p>
            <a:r>
              <a:rPr lang="en-US" sz="3000" dirty="0" smtClean="0"/>
              <a:t>Use of leeway  space in children  who </a:t>
            </a:r>
            <a:r>
              <a:rPr lang="en-US" sz="3000" dirty="0" err="1" smtClean="0"/>
              <a:t>exibit</a:t>
            </a:r>
            <a:r>
              <a:rPr lang="en-US" sz="3000" dirty="0" smtClean="0"/>
              <a:t> moderate  </a:t>
            </a:r>
            <a:r>
              <a:rPr lang="en-US" sz="3000" dirty="0" err="1" smtClean="0"/>
              <a:t>incisal</a:t>
            </a:r>
            <a:r>
              <a:rPr lang="en-US" sz="3000" dirty="0" smtClean="0"/>
              <a:t> crowding  during  mixed dentition</a:t>
            </a:r>
          </a:p>
          <a:p>
            <a:endParaRPr lang="en-US" sz="3000" dirty="0" smtClean="0"/>
          </a:p>
          <a:p>
            <a:r>
              <a:rPr lang="en-US" sz="3000" dirty="0" smtClean="0"/>
              <a:t>Children </a:t>
            </a:r>
            <a:r>
              <a:rPr lang="en-US" sz="3000" dirty="0" err="1" smtClean="0"/>
              <a:t>exibiting</a:t>
            </a:r>
            <a:r>
              <a:rPr lang="en-US" sz="3000" dirty="0" smtClean="0"/>
              <a:t>  severe  crowding may </a:t>
            </a:r>
            <a:r>
              <a:rPr lang="en-US" sz="3000" dirty="0" err="1" smtClean="0"/>
              <a:t>ned</a:t>
            </a:r>
            <a:r>
              <a:rPr lang="en-US" sz="3000" dirty="0" smtClean="0"/>
              <a:t> the extraction of some teeth &amp; therefore may be </a:t>
            </a:r>
            <a:r>
              <a:rPr lang="en-US" sz="3000" dirty="0" err="1" smtClean="0"/>
              <a:t>assesed</a:t>
            </a:r>
            <a:r>
              <a:rPr lang="en-US" sz="3000" dirty="0" smtClean="0"/>
              <a:t> for serial extraction</a:t>
            </a:r>
          </a:p>
          <a:p>
            <a:endParaRPr lang="en-US" dirty="0" smtClean="0"/>
          </a:p>
        </p:txBody>
      </p:sp>
      <p:sp>
        <p:nvSpPr>
          <p:cNvPr id="2" name="Title 1"/>
          <p:cNvSpPr>
            <a:spLocks noGrp="1"/>
          </p:cNvSpPr>
          <p:nvPr>
            <p:ph type="title"/>
          </p:nvPr>
        </p:nvSpPr>
        <p:spPr/>
        <p:txBody>
          <a:bodyPr/>
          <a:lstStyle/>
          <a:p>
            <a:r>
              <a:rPr lang="en-US" u="sng" dirty="0" smtClean="0">
                <a:solidFill>
                  <a:srgbClr val="FF0000"/>
                </a:solidFill>
              </a:rPr>
              <a:t>TREATMENT</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Midline Diastema and it’s etiology and treatment</a:t>
            </a:r>
          </a:p>
          <a:p>
            <a:r>
              <a:rPr lang="en-US" dirty="0" smtClean="0"/>
              <a:t>Proclination</a:t>
            </a:r>
          </a:p>
          <a:p>
            <a:r>
              <a:rPr lang="en-US" dirty="0" smtClean="0"/>
              <a:t>Spacing</a:t>
            </a:r>
          </a:p>
          <a:p>
            <a:r>
              <a:rPr lang="en-US" dirty="0" smtClean="0"/>
              <a:t>Crowding</a:t>
            </a:r>
          </a:p>
          <a:p>
            <a:r>
              <a:rPr lang="en-US" dirty="0" smtClean="0"/>
              <a:t>Spacing </a:t>
            </a:r>
          </a:p>
          <a:p>
            <a:r>
              <a:rPr lang="en-US" dirty="0" smtClean="0"/>
              <a:t>Rotation</a:t>
            </a:r>
          </a:p>
          <a:p>
            <a:r>
              <a:rPr lang="en-US" dirty="0" smtClean="0"/>
              <a:t>Summary</a:t>
            </a:r>
          </a:p>
          <a:p>
            <a:pPr>
              <a:buNone/>
            </a:pPr>
            <a:endParaRPr lang="en-US" dirty="0" smtClean="0"/>
          </a:p>
          <a:p>
            <a:pPr>
              <a:buNone/>
            </a:pPr>
            <a:endParaRPr lang="en-US" dirty="0" smtClean="0"/>
          </a:p>
        </p:txBody>
      </p:sp>
      <p:sp>
        <p:nvSpPr>
          <p:cNvPr id="3" name="Title 2"/>
          <p:cNvSpPr>
            <a:spLocks noGrp="1"/>
          </p:cNvSpPr>
          <p:nvPr>
            <p:ph type="title"/>
          </p:nvPr>
        </p:nvSpPr>
        <p:spPr/>
        <p:txBody>
          <a:bodyPr/>
          <a:lstStyle/>
          <a:p>
            <a:pPr algn="ctr"/>
            <a:r>
              <a:rPr dirty="0" smtClean="0"/>
              <a:t>Contents</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VARIOUS MATHOD OF GAINING SPACE</a:t>
            </a:r>
            <a:r>
              <a:rPr lang="en-US" dirty="0" smtClean="0"/>
              <a:t>:</a:t>
            </a:r>
          </a:p>
          <a:p>
            <a:endParaRPr lang="en-US" dirty="0" smtClean="0"/>
          </a:p>
          <a:p>
            <a:pPr algn="ctr"/>
            <a:r>
              <a:rPr lang="en-US" dirty="0" smtClean="0"/>
              <a:t>Proximal stripping</a:t>
            </a:r>
          </a:p>
          <a:p>
            <a:pPr algn="ctr"/>
            <a:endParaRPr lang="en-US" dirty="0" smtClean="0"/>
          </a:p>
          <a:p>
            <a:pPr algn="ctr"/>
            <a:r>
              <a:rPr lang="en-US" dirty="0" smtClean="0"/>
              <a:t>Expansion</a:t>
            </a:r>
          </a:p>
          <a:p>
            <a:pPr algn="ctr"/>
            <a:endParaRPr lang="en-US" dirty="0" smtClean="0"/>
          </a:p>
          <a:p>
            <a:pPr algn="ctr"/>
            <a:r>
              <a:rPr lang="en-US" dirty="0" smtClean="0"/>
              <a:t>Extraction</a:t>
            </a:r>
          </a:p>
          <a:p>
            <a:pPr algn="ctr"/>
            <a:endParaRPr lang="en-US" dirty="0" smtClean="0"/>
          </a:p>
          <a:p>
            <a:pPr algn="ctr"/>
            <a:r>
              <a:rPr lang="en-US" dirty="0" smtClean="0"/>
              <a:t>Molar </a:t>
            </a:r>
            <a:r>
              <a:rPr lang="en-US" dirty="0" err="1" smtClean="0"/>
              <a:t>distalization</a:t>
            </a:r>
            <a:endParaRPr lang="en-US" dirty="0" smtClean="0"/>
          </a:p>
          <a:p>
            <a:pPr algn="ctr"/>
            <a:endParaRPr lang="en-US" dirty="0" smtClean="0"/>
          </a:p>
          <a:p>
            <a:pPr algn="ctr"/>
            <a:r>
              <a:rPr lang="en-US" dirty="0" err="1" smtClean="0"/>
              <a:t>Derotation</a:t>
            </a:r>
            <a:r>
              <a:rPr lang="en-US" dirty="0" smtClean="0"/>
              <a:t> &amp; </a:t>
            </a:r>
            <a:r>
              <a:rPr lang="en-US" dirty="0" err="1" smtClean="0"/>
              <a:t>uprighting</a:t>
            </a:r>
            <a:r>
              <a:rPr lang="en-US" dirty="0" smtClean="0"/>
              <a:t> of posterior teeth</a:t>
            </a:r>
          </a:p>
          <a:p>
            <a:pPr algn="ctr"/>
            <a:endParaRPr lang="en-US" dirty="0"/>
          </a:p>
        </p:txBody>
      </p:sp>
      <p:sp>
        <p:nvSpPr>
          <p:cNvPr id="2" name="Title 1"/>
          <p:cNvSpPr>
            <a:spLocks noGrp="1"/>
          </p:cNvSpPr>
          <p:nvPr>
            <p:ph type="title"/>
          </p:nvPr>
        </p:nvSpPr>
        <p:spPr>
          <a:xfrm>
            <a:off x="-609600" y="0"/>
            <a:ext cx="10668000" cy="990600"/>
          </a:xfrm>
        </p:spPr>
        <p:txBody>
          <a:bodyPr>
            <a:normAutofit/>
          </a:bodyPr>
          <a:lstStyle/>
          <a:p>
            <a:r>
              <a:rPr lang="en-US" u="sng" dirty="0" smtClean="0">
                <a:solidFill>
                  <a:schemeClr val="accent1">
                    <a:lumMod val="75000"/>
                  </a:schemeClr>
                </a:solidFill>
              </a:rPr>
              <a:t>                          </a:t>
            </a:r>
            <a:r>
              <a:rPr lang="en-US" u="sng" dirty="0" smtClean="0">
                <a:solidFill>
                  <a:srgbClr val="FF0000"/>
                </a:solidFill>
              </a:rPr>
              <a:t>GAINING SPACE</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Removable appliance that incorporates:</a:t>
            </a:r>
          </a:p>
          <a:p>
            <a:endParaRPr lang="en-US" dirty="0" smtClean="0"/>
          </a:p>
          <a:p>
            <a:pPr algn="ctr"/>
            <a:r>
              <a:rPr lang="en-US" dirty="0" smtClean="0"/>
              <a:t>Springs</a:t>
            </a:r>
          </a:p>
          <a:p>
            <a:pPr algn="ctr"/>
            <a:endParaRPr lang="en-US" dirty="0" smtClean="0"/>
          </a:p>
          <a:p>
            <a:pPr algn="ctr"/>
            <a:r>
              <a:rPr lang="en-US" dirty="0" smtClean="0"/>
              <a:t>Canine retractors</a:t>
            </a:r>
          </a:p>
          <a:p>
            <a:pPr algn="ctr"/>
            <a:endParaRPr lang="en-US" dirty="0" smtClean="0"/>
          </a:p>
          <a:p>
            <a:pPr algn="ctr"/>
            <a:r>
              <a:rPr lang="en-US" dirty="0" smtClean="0"/>
              <a:t>Labial bows</a:t>
            </a:r>
            <a:endParaRPr lang="en-US" dirty="0"/>
          </a:p>
        </p:txBody>
      </p:sp>
      <p:sp>
        <p:nvSpPr>
          <p:cNvPr id="2" name="Title 1"/>
          <p:cNvSpPr>
            <a:spLocks noGrp="1"/>
          </p:cNvSpPr>
          <p:nvPr>
            <p:ph type="title"/>
          </p:nvPr>
        </p:nvSpPr>
        <p:spPr/>
        <p:txBody>
          <a:bodyPr/>
          <a:lstStyle/>
          <a:p>
            <a:r>
              <a:rPr lang="en-US" dirty="0" smtClean="0">
                <a:solidFill>
                  <a:srgbClr val="FF0000"/>
                </a:solidFill>
              </a:rPr>
              <a:t>         REMOVABLE APPLIANCE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Offer better control in crowding</a:t>
            </a:r>
          </a:p>
          <a:p>
            <a:endParaRPr lang="en-US" dirty="0" smtClean="0"/>
          </a:p>
          <a:p>
            <a:r>
              <a:rPr lang="en-US" dirty="0" smtClean="0"/>
              <a:t>Fixed appliance that may use of:</a:t>
            </a:r>
          </a:p>
          <a:p>
            <a:endParaRPr lang="en-US" dirty="0" smtClean="0"/>
          </a:p>
          <a:p>
            <a:pPr algn="ctr"/>
            <a:r>
              <a:rPr lang="en-US" dirty="0" err="1" smtClean="0"/>
              <a:t>Multilooped</a:t>
            </a:r>
            <a:r>
              <a:rPr lang="en-US" dirty="0" smtClean="0"/>
              <a:t> arch wire </a:t>
            </a:r>
          </a:p>
          <a:p>
            <a:pPr algn="ctr"/>
            <a:endParaRPr lang="en-US" dirty="0" smtClean="0"/>
          </a:p>
          <a:p>
            <a:pPr algn="ctr"/>
            <a:r>
              <a:rPr lang="en-US" dirty="0" smtClean="0"/>
              <a:t>Resilient nickel-titanium wires</a:t>
            </a:r>
          </a:p>
          <a:p>
            <a:pPr algn="ctr"/>
            <a:endParaRPr lang="en-US" dirty="0" smtClean="0"/>
          </a:p>
          <a:p>
            <a:pPr algn="ctr"/>
            <a:r>
              <a:rPr lang="en-US" dirty="0" smtClean="0"/>
              <a:t>Open coil springs</a:t>
            </a:r>
            <a:endParaRPr lang="en-US" dirty="0"/>
          </a:p>
        </p:txBody>
      </p:sp>
      <p:sp>
        <p:nvSpPr>
          <p:cNvPr id="2" name="Title 1"/>
          <p:cNvSpPr>
            <a:spLocks noGrp="1"/>
          </p:cNvSpPr>
          <p:nvPr>
            <p:ph type="title"/>
          </p:nvPr>
        </p:nvSpPr>
        <p:spPr/>
        <p:txBody>
          <a:bodyPr/>
          <a:lstStyle/>
          <a:p>
            <a:r>
              <a:rPr lang="en-US" dirty="0" smtClean="0">
                <a:solidFill>
                  <a:schemeClr val="accent1">
                    <a:lumMod val="75000"/>
                  </a:schemeClr>
                </a:solidFill>
              </a:rPr>
              <a:t>             </a:t>
            </a:r>
            <a:r>
              <a:rPr lang="en-US" dirty="0" smtClean="0">
                <a:solidFill>
                  <a:srgbClr val="FF0000"/>
                </a:solidFill>
              </a:rPr>
              <a:t>FIXED APPLIANCES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ARE TOOTH MOVEMENTS THAT OCCUR AROUND THEIR LONG AXES</a:t>
            </a:r>
          </a:p>
          <a:p>
            <a:endParaRPr lang="en-US" dirty="0" smtClean="0"/>
          </a:p>
          <a:p>
            <a:r>
              <a:rPr lang="en-US" dirty="0" smtClean="0"/>
              <a:t>TWO TYPES OF ROTATION:</a:t>
            </a:r>
          </a:p>
          <a:p>
            <a:endParaRPr lang="en-US" dirty="0" smtClean="0"/>
          </a:p>
          <a:p>
            <a:pPr algn="ctr"/>
            <a:r>
              <a:rPr lang="en-US" dirty="0" smtClean="0"/>
              <a:t>MISIO-LINGUAL OR DISTO-BUCCAL</a:t>
            </a:r>
          </a:p>
          <a:p>
            <a:pPr algn="ctr"/>
            <a:endParaRPr lang="en-US" dirty="0" smtClean="0"/>
          </a:p>
          <a:p>
            <a:pPr algn="ctr"/>
            <a:r>
              <a:rPr lang="en-US" dirty="0" smtClean="0"/>
              <a:t>DISTO-LINGUAL OR MESIO-BUCCAL</a:t>
            </a:r>
            <a:endParaRPr lang="en-US" dirty="0"/>
          </a:p>
        </p:txBody>
      </p:sp>
      <p:sp>
        <p:nvSpPr>
          <p:cNvPr id="2" name="Title 1"/>
          <p:cNvSpPr>
            <a:spLocks noGrp="1"/>
          </p:cNvSpPr>
          <p:nvPr>
            <p:ph type="title"/>
          </p:nvPr>
        </p:nvSpPr>
        <p:spPr/>
        <p:txBody>
          <a:bodyPr/>
          <a:lstStyle/>
          <a:p>
            <a:r>
              <a:rPr lang="en-US" u="sng" dirty="0" smtClean="0">
                <a:solidFill>
                  <a:srgbClr val="FF0000"/>
                </a:solidFill>
              </a:rPr>
              <a:t>ROTATION</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32500" lnSpcReduction="20000"/>
          </a:bodyPr>
          <a:lstStyle/>
          <a:p>
            <a:r>
              <a:rPr lang="en-US" sz="4900" dirty="0" smtClean="0">
                <a:solidFill>
                  <a:srgbClr val="FFFF00"/>
                </a:solidFill>
              </a:rPr>
              <a:t>SPACE MANAGEMENT</a:t>
            </a:r>
          </a:p>
          <a:p>
            <a:endParaRPr lang="en-US" sz="4900" dirty="0" smtClean="0">
              <a:solidFill>
                <a:schemeClr val="bg2">
                  <a:lumMod val="10000"/>
                </a:schemeClr>
              </a:solidFill>
            </a:endParaRPr>
          </a:p>
          <a:p>
            <a:r>
              <a:rPr lang="en-US" sz="4900" dirty="0" smtClean="0">
                <a:solidFill>
                  <a:srgbClr val="FFFF00"/>
                </a:solidFill>
              </a:rPr>
              <a:t>USE OF REMOVABLE APPLIANCE</a:t>
            </a:r>
            <a:r>
              <a:rPr lang="en-US" sz="4900" dirty="0" smtClean="0">
                <a:solidFill>
                  <a:schemeClr val="bg2">
                    <a:lumMod val="10000"/>
                  </a:schemeClr>
                </a:solidFill>
              </a:rPr>
              <a:t>: </a:t>
            </a:r>
          </a:p>
          <a:p>
            <a:endParaRPr lang="en-US" sz="4900" dirty="0" smtClean="0">
              <a:solidFill>
                <a:schemeClr val="bg2">
                  <a:lumMod val="10000"/>
                </a:schemeClr>
              </a:solidFill>
            </a:endParaRPr>
          </a:p>
          <a:p>
            <a:pPr algn="ctr"/>
            <a:r>
              <a:rPr lang="en-US" sz="4900" dirty="0" smtClean="0">
                <a:solidFill>
                  <a:schemeClr val="bg2">
                    <a:lumMod val="10000"/>
                  </a:schemeClr>
                </a:solidFill>
              </a:rPr>
              <a:t>MILD ROTATION TREATED USING REMOVABLE APPLIANCE INCORPORATING  DOUBLE CANTILEVER SPRING(Z SPRING) ALONG WITH LABIAL BOW</a:t>
            </a:r>
          </a:p>
          <a:p>
            <a:endParaRPr lang="en-US" sz="4900" dirty="0" smtClean="0">
              <a:solidFill>
                <a:schemeClr val="bg2">
                  <a:lumMod val="10000"/>
                </a:schemeClr>
              </a:solidFill>
            </a:endParaRPr>
          </a:p>
          <a:p>
            <a:r>
              <a:rPr lang="en-US" sz="4900" dirty="0" smtClean="0">
                <a:solidFill>
                  <a:srgbClr val="FFFF00"/>
                </a:solidFill>
              </a:rPr>
              <a:t>USE OF FIXED APPLIANCES</a:t>
            </a:r>
            <a:r>
              <a:rPr lang="en-US" sz="4900" dirty="0" smtClean="0">
                <a:solidFill>
                  <a:schemeClr val="accent1">
                    <a:lumMod val="50000"/>
                  </a:schemeClr>
                </a:solidFill>
              </a:rPr>
              <a:t>: </a:t>
            </a:r>
          </a:p>
          <a:p>
            <a:pPr algn="ctr"/>
            <a:r>
              <a:rPr lang="en-US" sz="4900" dirty="0" smtClean="0">
                <a:solidFill>
                  <a:schemeClr val="bg2">
                    <a:lumMod val="10000"/>
                  </a:schemeClr>
                </a:solidFill>
              </a:rPr>
              <a:t>ROTATION WEDGES </a:t>
            </a:r>
          </a:p>
          <a:p>
            <a:pPr algn="ctr"/>
            <a:endParaRPr lang="en-US" sz="4900" dirty="0" smtClean="0">
              <a:solidFill>
                <a:schemeClr val="bg2">
                  <a:lumMod val="10000"/>
                </a:schemeClr>
              </a:solidFill>
            </a:endParaRPr>
          </a:p>
          <a:p>
            <a:pPr algn="ctr"/>
            <a:r>
              <a:rPr lang="en-US" sz="4900" dirty="0" smtClean="0">
                <a:solidFill>
                  <a:schemeClr val="bg2">
                    <a:lumMod val="10000"/>
                  </a:schemeClr>
                </a:solidFill>
              </a:rPr>
              <a:t>MILD ROTATION TREATED BY USING RESILIENT ARCH WIRES &amp; ENGAGING THE WIRE INTO THE BRACKET SLOT</a:t>
            </a:r>
          </a:p>
          <a:p>
            <a:pPr algn="ctr"/>
            <a:endParaRPr lang="en-US" sz="4900" dirty="0" smtClean="0">
              <a:solidFill>
                <a:schemeClr val="bg2">
                  <a:lumMod val="10000"/>
                </a:schemeClr>
              </a:solidFill>
            </a:endParaRPr>
          </a:p>
          <a:p>
            <a:pPr algn="ctr"/>
            <a:r>
              <a:rPr lang="en-US" sz="4900" dirty="0" smtClean="0">
                <a:solidFill>
                  <a:schemeClr val="bg2">
                    <a:lumMod val="10000"/>
                  </a:schemeClr>
                </a:solidFill>
              </a:rPr>
              <a:t>ELASTIC THREAD USED TO DEROTATE PREMOLARS IT IS ATTACHED TO LINGUAL ATTACHMENT AND WRAPPED AROUND TOOTH AND TIED TO ARCH WIRE</a:t>
            </a:r>
          </a:p>
          <a:p>
            <a:pPr algn="ctr"/>
            <a:endParaRPr lang="en-US" sz="4900" dirty="0" smtClean="0">
              <a:solidFill>
                <a:schemeClr val="bg2">
                  <a:lumMod val="10000"/>
                </a:schemeClr>
              </a:solidFill>
            </a:endParaRPr>
          </a:p>
          <a:p>
            <a:pPr algn="ctr"/>
            <a:r>
              <a:rPr lang="en-US" sz="4900" dirty="0" smtClean="0">
                <a:solidFill>
                  <a:schemeClr val="bg2">
                    <a:lumMod val="10000"/>
                  </a:schemeClr>
                </a:solidFill>
              </a:rPr>
              <a:t>ACOUPLE USED BY ENGAGING ELASTIC THRED BOTH BUCALLY AND LINGUALLY</a:t>
            </a:r>
          </a:p>
          <a:p>
            <a:pPr algn="ctr"/>
            <a:endParaRPr lang="en-US" dirty="0" smtClean="0">
              <a:solidFill>
                <a:schemeClr val="bg2">
                  <a:lumMod val="10000"/>
                </a:schemeClr>
              </a:solidFill>
            </a:endParaRPr>
          </a:p>
          <a:p>
            <a:pPr algn="ctr"/>
            <a:endParaRPr lang="en-US" dirty="0" smtClean="0">
              <a:solidFill>
                <a:schemeClr val="bg2">
                  <a:lumMod val="10000"/>
                </a:schemeClr>
              </a:solidFill>
            </a:endParaRPr>
          </a:p>
          <a:p>
            <a:endParaRPr lang="en-US" dirty="0">
              <a:solidFill>
                <a:schemeClr val="bg2">
                  <a:lumMod val="10000"/>
                </a:schemeClr>
              </a:solidFill>
            </a:endParaRPr>
          </a:p>
        </p:txBody>
      </p:sp>
      <p:sp>
        <p:nvSpPr>
          <p:cNvPr id="2" name="Title 1"/>
          <p:cNvSpPr>
            <a:spLocks noGrp="1"/>
          </p:cNvSpPr>
          <p:nvPr>
            <p:ph type="title"/>
          </p:nvPr>
        </p:nvSpPr>
        <p:spPr/>
        <p:txBody>
          <a:bodyPr/>
          <a:lstStyle/>
          <a:p>
            <a:r>
              <a:rPr lang="en-US" u="sng" dirty="0" smtClean="0">
                <a:solidFill>
                  <a:srgbClr val="FF0000"/>
                </a:solidFill>
              </a:rPr>
              <a:t>TREATMENT</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kk\Desktop\IMG_20180115_182117.jpg"/>
          <p:cNvPicPr>
            <a:picLocks noGrp="1" noChangeAspect="1" noChangeArrowheads="1"/>
          </p:cNvPicPr>
          <p:nvPr>
            <p:ph idx="4294967295"/>
          </p:nvPr>
        </p:nvPicPr>
        <p:blipFill>
          <a:blip r:embed="rId2" cstate="print"/>
          <a:srcRect/>
          <a:stretch>
            <a:fillRect/>
          </a:stretch>
        </p:blipFill>
        <p:spPr bwMode="auto">
          <a:xfrm>
            <a:off x="0" y="-180975"/>
            <a:ext cx="9144000" cy="70389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DCIM\Camera\IMG_20180115_182126.jpg"/>
          <p:cNvPicPr>
            <a:picLocks noGrp="1" noChangeAspect="1" noChangeArrowheads="1"/>
          </p:cNvPicPr>
          <p:nvPr>
            <p:ph idx="4294967295"/>
          </p:nvPr>
        </p:nvPicPr>
        <p:blipFill>
          <a:blip r:embed="rId2" cstate="print"/>
          <a:srcRect/>
          <a:stretch>
            <a:fillRect/>
          </a:stretch>
        </p:blipFill>
        <p:spPr bwMode="auto">
          <a:xfrm>
            <a:off x="0" y="152400"/>
            <a:ext cx="8839200" cy="62484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mtClean="0"/>
              <a:t>Summary</a:t>
            </a:r>
            <a:endParaRPr lang="en-IN" dirty="0"/>
          </a:p>
        </p:txBody>
      </p:sp>
      <p:sp>
        <p:nvSpPr>
          <p:cNvPr id="3" name="Content Placeholder 2"/>
          <p:cNvSpPr>
            <a:spLocks noGrp="1"/>
          </p:cNvSpPr>
          <p:nvPr>
            <p:ph idx="1"/>
          </p:nvPr>
        </p:nvSpPr>
        <p:spPr/>
        <p:txBody>
          <a:bodyPr/>
          <a:lstStyle/>
          <a:p>
            <a:r>
              <a:rPr lang="en-US" dirty="0" smtClean="0"/>
              <a:t>There are different types of malocclusion which should be treated as soon as one gets to know about it because various sequelae associated to it. There are some common malocclusions, midline Diastema, spacing, crowding , rotation, </a:t>
            </a:r>
            <a:r>
              <a:rPr lang="en-US" dirty="0" err="1" smtClean="0"/>
              <a:t>proclination</a:t>
            </a:r>
            <a:r>
              <a:rPr lang="en-US" dirty="0" smtClean="0"/>
              <a:t>, etc,. With such various malocclusions comes various </a:t>
            </a:r>
            <a:r>
              <a:rPr lang="en-US" dirty="0" err="1" smtClean="0"/>
              <a:t>treartment</a:t>
            </a:r>
            <a:r>
              <a:rPr lang="en-US" dirty="0" smtClean="0"/>
              <a:t> modalities and the time at which the treatment is undergoing, as it affects the prognosis and time duration of the treatment plan.</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04" y="1303981"/>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228600" y="2675814"/>
            <a:ext cx="8610600" cy="2738628"/>
          </a:xfrm>
        </p:spPr>
        <p:txBody>
          <a:bodyPr>
            <a:noAutofit/>
          </a:bodyPr>
          <a:lstStyle/>
          <a:p>
            <a:r>
              <a:rPr lang="en-US" sz="2400" dirty="0"/>
              <a:t>Textbook of Orthodontics – </a:t>
            </a:r>
            <a:r>
              <a:rPr lang="en-US" sz="2400" dirty="0" err="1"/>
              <a:t>Gurkeerat</a:t>
            </a:r>
            <a:r>
              <a:rPr lang="en-US" sz="2400" dirty="0"/>
              <a:t> Singh, </a:t>
            </a:r>
            <a:r>
              <a:rPr lang="en-US" sz="2400" dirty="0" err="1"/>
              <a:t>Jaypee</a:t>
            </a:r>
            <a:r>
              <a:rPr lang="en-US" sz="2400" dirty="0"/>
              <a:t> Brothers; 2</a:t>
            </a:r>
            <a:r>
              <a:rPr lang="en-US" sz="2400" baseline="30000" dirty="0"/>
              <a:t>nd</a:t>
            </a:r>
            <a:r>
              <a:rPr lang="en-US" sz="2400" dirty="0"/>
              <a:t> Edition </a:t>
            </a:r>
          </a:p>
          <a:p>
            <a:r>
              <a:rPr lang="en-US" sz="2400" dirty="0"/>
              <a:t>Orthodontics – The Art and Science, S.I </a:t>
            </a:r>
            <a:r>
              <a:rPr lang="en-US" sz="2400" dirty="0" err="1"/>
              <a:t>Bhalajhi</a:t>
            </a:r>
            <a:r>
              <a:rPr lang="en-US" sz="2400" dirty="0"/>
              <a:t>, </a:t>
            </a:r>
            <a:r>
              <a:rPr lang="en-US" sz="2400" dirty="0" err="1"/>
              <a:t>AryaMedi</a:t>
            </a:r>
            <a:r>
              <a:rPr lang="en-US" sz="2400" dirty="0"/>
              <a:t> Publishing; 7</a:t>
            </a:r>
            <a:r>
              <a:rPr lang="en-US" sz="2400" baseline="30000" dirty="0"/>
              <a:t>th</a:t>
            </a:r>
            <a:r>
              <a:rPr lang="en-US" sz="2400" dirty="0"/>
              <a:t> Edition</a:t>
            </a:r>
          </a:p>
          <a:p>
            <a:r>
              <a:rPr lang="en-US" sz="2400" dirty="0"/>
              <a:t>Textbook of Orthodontics – Sridhar </a:t>
            </a:r>
            <a:r>
              <a:rPr lang="en-US" sz="2400" dirty="0" err="1"/>
              <a:t>Premkumar</a:t>
            </a:r>
            <a:r>
              <a:rPr lang="en-US" sz="2400" dirty="0"/>
              <a:t>, Elsevier; 1</a:t>
            </a:r>
            <a:r>
              <a:rPr lang="en-US" sz="2400" baseline="30000" dirty="0"/>
              <a:t>st</a:t>
            </a:r>
            <a:r>
              <a:rPr lang="en-US" sz="2400" dirty="0"/>
              <a:t> Edition</a:t>
            </a:r>
          </a:p>
          <a:p>
            <a:r>
              <a:rPr lang="en-US" sz="2400" dirty="0"/>
              <a:t>Orthodontics: Diagnosis and Management of Malocclusion and </a:t>
            </a:r>
            <a:r>
              <a:rPr lang="en-US" sz="2400" dirty="0" err="1"/>
              <a:t>Dentofacial</a:t>
            </a:r>
            <a:r>
              <a:rPr lang="en-US" sz="2400" dirty="0"/>
              <a:t> Deformities – O.P </a:t>
            </a:r>
            <a:r>
              <a:rPr lang="en-US" sz="2400" dirty="0" err="1"/>
              <a:t>Kharbanda</a:t>
            </a:r>
            <a:r>
              <a:rPr lang="en-US" sz="2400" dirty="0"/>
              <a:t>, Elsevier; 1</a:t>
            </a:r>
            <a:r>
              <a:rPr lang="en-US" sz="2400" baseline="30000" dirty="0"/>
              <a:t>st</a:t>
            </a:r>
            <a:r>
              <a:rPr lang="en-US" sz="2400" dirty="0"/>
              <a:t> Edition</a:t>
            </a:r>
          </a:p>
          <a:p>
            <a:pPr marL="0" indent="0">
              <a:buNone/>
            </a:pPr>
            <a:r>
              <a:rPr lang="en-US" sz="1800" dirty="0"/>
              <a:t/>
            </a:r>
            <a:br>
              <a:rPr lang="en-US" sz="1800" dirty="0"/>
            </a:br>
            <a:endParaRPr lang="en-US" sz="1800" dirty="0"/>
          </a:p>
          <a:p>
            <a:endParaRPr lang="en-US" sz="1800" dirty="0"/>
          </a:p>
        </p:txBody>
      </p:sp>
    </p:spTree>
    <p:extLst>
      <p:ext uri="{BB962C8B-B14F-4D97-AF65-F5344CB8AC3E}">
        <p14:creationId xmlns:p14="http://schemas.microsoft.com/office/powerpoint/2010/main" val="2879049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212178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483291"/>
          </a:xfrm>
        </p:spPr>
        <p:txBody>
          <a:bodyPr>
            <a:normAutofit fontScale="25000" lnSpcReduction="20000"/>
          </a:bodyPr>
          <a:lstStyle/>
          <a:p>
            <a:r>
              <a:rPr lang="en-US" sz="4400" dirty="0" smtClean="0"/>
              <a:t>REFERS TO ANTERIOR MIDLINE SPACING BTW THE TWO MAXILLARY CENTRAL INCISOR</a:t>
            </a:r>
          </a:p>
          <a:p>
            <a:endParaRPr lang="en-US" sz="2400" dirty="0" smtClean="0"/>
          </a:p>
          <a:p>
            <a:r>
              <a:rPr lang="en-US" sz="5600" dirty="0" smtClean="0"/>
              <a:t>Can be result of a </a:t>
            </a:r>
            <a:r>
              <a:rPr lang="en-US" sz="5600" dirty="0" err="1" smtClean="0"/>
              <a:t>no.Of</a:t>
            </a:r>
            <a:r>
              <a:rPr lang="en-US" sz="5600" dirty="0" smtClean="0"/>
              <a:t> causes :</a:t>
            </a:r>
          </a:p>
          <a:p>
            <a:endParaRPr lang="en-US" sz="5600" dirty="0" smtClean="0"/>
          </a:p>
          <a:p>
            <a:pPr algn="ctr"/>
            <a:r>
              <a:rPr lang="en-US" sz="8000" dirty="0" smtClean="0"/>
              <a:t>Transient  malocclusion</a:t>
            </a:r>
          </a:p>
          <a:p>
            <a:pPr algn="ctr"/>
            <a:endParaRPr lang="en-US" sz="8000" dirty="0" smtClean="0"/>
          </a:p>
          <a:p>
            <a:pPr algn="ctr"/>
            <a:r>
              <a:rPr lang="en-US" sz="8000" dirty="0" smtClean="0"/>
              <a:t>Tooth material arch length discrepancy</a:t>
            </a:r>
          </a:p>
          <a:p>
            <a:pPr algn="r"/>
            <a:endParaRPr lang="en-US" sz="8000" dirty="0" smtClean="0"/>
          </a:p>
          <a:p>
            <a:pPr algn="ctr"/>
            <a:r>
              <a:rPr lang="en-US" sz="8000" dirty="0" err="1" smtClean="0"/>
              <a:t>Unerupted</a:t>
            </a:r>
            <a:r>
              <a:rPr lang="en-US" sz="8000" dirty="0" smtClean="0"/>
              <a:t> </a:t>
            </a:r>
            <a:r>
              <a:rPr lang="en-US" sz="8000" dirty="0" err="1" smtClean="0"/>
              <a:t>mesiodens</a:t>
            </a:r>
            <a:endParaRPr lang="en-US" sz="8000" dirty="0" smtClean="0"/>
          </a:p>
          <a:p>
            <a:pPr algn="ctr"/>
            <a:endParaRPr lang="en-US" sz="8000" dirty="0" smtClean="0"/>
          </a:p>
          <a:p>
            <a:pPr algn="ctr"/>
            <a:r>
              <a:rPr lang="en-US" sz="8000" dirty="0" smtClean="0"/>
              <a:t>Abnormal </a:t>
            </a:r>
            <a:r>
              <a:rPr lang="en-US" sz="8000" dirty="0" err="1" smtClean="0"/>
              <a:t>frenal</a:t>
            </a:r>
            <a:r>
              <a:rPr lang="en-US" sz="8000" dirty="0" smtClean="0"/>
              <a:t> attachment</a:t>
            </a:r>
          </a:p>
          <a:p>
            <a:pPr algn="ctr"/>
            <a:endParaRPr lang="en-US" sz="8000" dirty="0" smtClean="0"/>
          </a:p>
          <a:p>
            <a:pPr algn="ctr"/>
            <a:r>
              <a:rPr lang="en-US" sz="8000" dirty="0" err="1" smtClean="0"/>
              <a:t>Proclination</a:t>
            </a:r>
            <a:endParaRPr lang="en-US" sz="8000" dirty="0" smtClean="0"/>
          </a:p>
          <a:p>
            <a:pPr algn="ctr"/>
            <a:endParaRPr lang="en-US" sz="8000" dirty="0" smtClean="0"/>
          </a:p>
          <a:p>
            <a:pPr algn="ctr"/>
            <a:r>
              <a:rPr lang="en-US" sz="8000" dirty="0" smtClean="0"/>
              <a:t>Midline pathology</a:t>
            </a:r>
          </a:p>
          <a:p>
            <a:pPr algn="ctr"/>
            <a:endParaRPr lang="en-US" sz="8000" dirty="0" smtClean="0"/>
          </a:p>
          <a:p>
            <a:pPr algn="ctr"/>
            <a:r>
              <a:rPr lang="en-US" sz="8000" dirty="0" smtClean="0"/>
              <a:t>Iatrogenic</a:t>
            </a:r>
            <a:endParaRPr lang="en-US" sz="4800" dirty="0" smtClean="0"/>
          </a:p>
          <a:p>
            <a:endParaRPr lang="en-US" sz="2300" dirty="0"/>
          </a:p>
        </p:txBody>
      </p:sp>
      <p:sp>
        <p:nvSpPr>
          <p:cNvPr id="2" name="Title 1"/>
          <p:cNvSpPr>
            <a:spLocks noGrp="1"/>
          </p:cNvSpPr>
          <p:nvPr>
            <p:ph type="title"/>
          </p:nvPr>
        </p:nvSpPr>
        <p:spPr>
          <a:xfrm>
            <a:off x="914400" y="152400"/>
            <a:ext cx="7772400" cy="685800"/>
          </a:xfrm>
        </p:spPr>
        <p:txBody>
          <a:bodyPr>
            <a:normAutofit fontScale="90000"/>
          </a:bodyPr>
          <a:lstStyle/>
          <a:p>
            <a:pPr algn="ctr"/>
            <a:r>
              <a:rPr lang="en-US" u="sng" dirty="0" smtClean="0">
                <a:solidFill>
                  <a:srgbClr val="FF0000"/>
                </a:solidFill>
              </a:rPr>
              <a:t>MIDLINE DIASTEMA</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620000" cy="5181600"/>
          </a:xfrm>
        </p:spPr>
        <p:txBody>
          <a:bodyPr>
            <a:normAutofit/>
          </a:bodyPr>
          <a:lstStyle/>
          <a:p>
            <a:r>
              <a:rPr lang="en-US" sz="2400" dirty="0" smtClean="0"/>
              <a:t>Midline spacing can occur during the mixed dentition period associated with the eruption of the permanent </a:t>
            </a:r>
            <a:r>
              <a:rPr lang="en-US" sz="2400" dirty="0" err="1" smtClean="0"/>
              <a:t>canines.This</a:t>
            </a:r>
            <a:r>
              <a:rPr lang="en-US" sz="2400" dirty="0" smtClean="0"/>
              <a:t> stage called the ugly duckling stage corrects itself as the developing permanent canine erupts</a:t>
            </a:r>
            <a:endParaRPr lang="en-US" sz="2400" dirty="0"/>
          </a:p>
        </p:txBody>
      </p:sp>
      <p:sp>
        <p:nvSpPr>
          <p:cNvPr id="2" name="Title 1"/>
          <p:cNvSpPr>
            <a:spLocks noGrp="1"/>
          </p:cNvSpPr>
          <p:nvPr>
            <p:ph type="title"/>
          </p:nvPr>
        </p:nvSpPr>
        <p:spPr>
          <a:xfrm>
            <a:off x="457200" y="152400"/>
            <a:ext cx="7239000" cy="1219200"/>
          </a:xfrm>
        </p:spPr>
        <p:txBody>
          <a:bodyPr>
            <a:normAutofit fontScale="90000"/>
          </a:bodyPr>
          <a:lstStyle/>
          <a:p>
            <a:pPr algn="ctr"/>
            <a:r>
              <a:rPr lang="en-US" dirty="0" smtClean="0">
                <a:solidFill>
                  <a:srgbClr val="FF0000"/>
                </a:solidFill>
              </a:rPr>
              <a:t>         </a:t>
            </a:r>
            <a:r>
              <a:rPr lang="en-US" i="1" u="sng" dirty="0" smtClean="0">
                <a:solidFill>
                  <a:srgbClr val="FF0000"/>
                </a:solidFill>
              </a:rPr>
              <a:t>TRANSIENT MALOCCLUSION</a:t>
            </a:r>
            <a:endParaRPr lang="en-US" i="1" u="sng" dirty="0">
              <a:solidFill>
                <a:srgbClr val="FF0000"/>
              </a:solidFill>
            </a:endParaRPr>
          </a:p>
        </p:txBody>
      </p:sp>
      <p:pic>
        <p:nvPicPr>
          <p:cNvPr id="3074" name="Picture 2" descr="I:\DCIM\Camera\IMG_20180115_183508.jpg"/>
          <p:cNvPicPr>
            <a:picLocks noChangeAspect="1" noChangeArrowheads="1"/>
          </p:cNvPicPr>
          <p:nvPr/>
        </p:nvPicPr>
        <p:blipFill>
          <a:blip r:embed="rId2" cstate="print"/>
          <a:srcRect/>
          <a:stretch>
            <a:fillRect/>
          </a:stretch>
        </p:blipFill>
        <p:spPr bwMode="auto">
          <a:xfrm>
            <a:off x="152400" y="2971800"/>
            <a:ext cx="4572000" cy="3886200"/>
          </a:xfrm>
          <a:prstGeom prst="rect">
            <a:avLst/>
          </a:prstGeom>
          <a:noFill/>
        </p:spPr>
      </p:pic>
      <p:pic>
        <p:nvPicPr>
          <p:cNvPr id="3075" name="Picture 3" descr="I:\DCIM\Camera\IMG_20180115_183520.jpg"/>
          <p:cNvPicPr>
            <a:picLocks noChangeAspect="1" noChangeArrowheads="1"/>
          </p:cNvPicPr>
          <p:nvPr/>
        </p:nvPicPr>
        <p:blipFill>
          <a:blip r:embed="rId3" cstate="print"/>
          <a:srcRect/>
          <a:stretch>
            <a:fillRect/>
          </a:stretch>
        </p:blipFill>
        <p:spPr bwMode="auto">
          <a:xfrm>
            <a:off x="4724400" y="2971800"/>
            <a:ext cx="4267200" cy="3886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7772400" cy="5105400"/>
          </a:xfrm>
        </p:spPr>
        <p:txBody>
          <a:bodyPr>
            <a:noAutofit/>
          </a:bodyPr>
          <a:lstStyle/>
          <a:p>
            <a:r>
              <a:rPr lang="en-US" sz="2000" dirty="0" smtClean="0"/>
              <a:t>Condition’s such as missing teeth, </a:t>
            </a:r>
            <a:r>
              <a:rPr lang="en-US" sz="2000" dirty="0" err="1" smtClean="0"/>
              <a:t>microdontia</a:t>
            </a:r>
            <a:r>
              <a:rPr lang="en-US" sz="2000" dirty="0" smtClean="0"/>
              <a:t>, peg shaped laterals, </a:t>
            </a:r>
            <a:r>
              <a:rPr lang="en-US" sz="2000" dirty="0" err="1" smtClean="0"/>
              <a:t>macrognathia</a:t>
            </a:r>
            <a:r>
              <a:rPr lang="en-US" sz="2000" dirty="0" smtClean="0"/>
              <a:t> and extractions with resultant drifting of adjacent teeth</a:t>
            </a:r>
            <a:endParaRPr lang="en-US" sz="2000" dirty="0"/>
          </a:p>
        </p:txBody>
      </p:sp>
      <p:sp>
        <p:nvSpPr>
          <p:cNvPr id="2" name="Title 1"/>
          <p:cNvSpPr>
            <a:spLocks noGrp="1"/>
          </p:cNvSpPr>
          <p:nvPr>
            <p:ph type="title"/>
          </p:nvPr>
        </p:nvSpPr>
        <p:spPr>
          <a:xfrm>
            <a:off x="301752" y="228600"/>
            <a:ext cx="8534400" cy="1143000"/>
          </a:xfrm>
        </p:spPr>
        <p:txBody>
          <a:bodyPr>
            <a:normAutofit fontScale="90000"/>
          </a:bodyPr>
          <a:lstStyle/>
          <a:p>
            <a:pPr algn="ctr"/>
            <a:r>
              <a:rPr lang="en-US" u="sng" dirty="0" smtClean="0">
                <a:solidFill>
                  <a:srgbClr val="FF0000"/>
                </a:solidFill>
              </a:rPr>
              <a:t>     TOOTH MATERIAL ARCH LENGTH DISCREPANCY</a:t>
            </a:r>
            <a:endParaRPr lang="en-US" u="sng" dirty="0">
              <a:solidFill>
                <a:srgbClr val="FF0000"/>
              </a:solidFill>
            </a:endParaRPr>
          </a:p>
        </p:txBody>
      </p:sp>
      <p:pic>
        <p:nvPicPr>
          <p:cNvPr id="12290" name="Picture 2" descr="I:\DCIM\Camera\IMG_20180115_195103.jpg"/>
          <p:cNvPicPr>
            <a:picLocks noChangeAspect="1" noChangeArrowheads="1"/>
          </p:cNvPicPr>
          <p:nvPr/>
        </p:nvPicPr>
        <p:blipFill>
          <a:blip r:embed="rId2" cstate="print"/>
          <a:srcRect/>
          <a:stretch>
            <a:fillRect/>
          </a:stretch>
        </p:blipFill>
        <p:spPr bwMode="auto">
          <a:xfrm>
            <a:off x="304800" y="3276600"/>
            <a:ext cx="4114800" cy="2362200"/>
          </a:xfrm>
          <a:prstGeom prst="rect">
            <a:avLst/>
          </a:prstGeom>
          <a:noFill/>
        </p:spPr>
      </p:pic>
      <p:pic>
        <p:nvPicPr>
          <p:cNvPr id="12291" name="Picture 3" descr="I:\DCIM\Camera\IMG_20180115_195110.jpg"/>
          <p:cNvPicPr>
            <a:picLocks noChangeAspect="1" noChangeArrowheads="1"/>
          </p:cNvPicPr>
          <p:nvPr/>
        </p:nvPicPr>
        <p:blipFill>
          <a:blip r:embed="rId3" cstate="print"/>
          <a:srcRect/>
          <a:stretch>
            <a:fillRect/>
          </a:stretch>
        </p:blipFill>
        <p:spPr bwMode="auto">
          <a:xfrm>
            <a:off x="4495800" y="3276600"/>
            <a:ext cx="4419600" cy="228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Presence of an </a:t>
            </a:r>
            <a:r>
              <a:rPr lang="en-US" sz="2800" dirty="0" err="1" smtClean="0"/>
              <a:t>unerupted</a:t>
            </a:r>
            <a:r>
              <a:rPr lang="en-US" sz="2800" dirty="0" smtClean="0"/>
              <a:t> </a:t>
            </a:r>
            <a:r>
              <a:rPr lang="en-US" sz="2800" dirty="0" err="1" smtClean="0"/>
              <a:t>mesiodens</a:t>
            </a:r>
            <a:r>
              <a:rPr lang="en-US" sz="2800" dirty="0" smtClean="0"/>
              <a:t>  btw the two central incisors also predispose to midline </a:t>
            </a:r>
            <a:r>
              <a:rPr lang="en-US" sz="2800" dirty="0" err="1" smtClean="0"/>
              <a:t>diastema</a:t>
            </a:r>
            <a:endParaRPr lang="en-US" sz="2800" dirty="0"/>
          </a:p>
        </p:txBody>
      </p:sp>
      <p:sp>
        <p:nvSpPr>
          <p:cNvPr id="2" name="Title 1"/>
          <p:cNvSpPr>
            <a:spLocks noGrp="1"/>
          </p:cNvSpPr>
          <p:nvPr>
            <p:ph type="title"/>
          </p:nvPr>
        </p:nvSpPr>
        <p:spPr>
          <a:xfrm>
            <a:off x="457200" y="274638"/>
            <a:ext cx="7467600" cy="639762"/>
          </a:xfrm>
        </p:spPr>
        <p:txBody>
          <a:bodyPr>
            <a:normAutofit fontScale="90000"/>
          </a:bodyPr>
          <a:lstStyle/>
          <a:p>
            <a:pPr algn="ctr"/>
            <a:r>
              <a:rPr lang="en-US" u="sng" dirty="0" smtClean="0">
                <a:solidFill>
                  <a:srgbClr val="FF0000"/>
                </a:solidFill>
              </a:rPr>
              <a:t>UNERUPTED MESIODENS</a:t>
            </a:r>
            <a:endParaRPr lang="en-US" u="sng" dirty="0">
              <a:solidFill>
                <a:srgbClr val="FF0000"/>
              </a:solidFill>
            </a:endParaRPr>
          </a:p>
        </p:txBody>
      </p:sp>
      <p:pic>
        <p:nvPicPr>
          <p:cNvPr id="13314" name="Picture 2" descr="I:\DCIM\Camera\IMG_20180115_195047.jpg"/>
          <p:cNvPicPr>
            <a:picLocks noChangeAspect="1" noChangeArrowheads="1"/>
          </p:cNvPicPr>
          <p:nvPr/>
        </p:nvPicPr>
        <p:blipFill>
          <a:blip r:embed="rId2" cstate="print"/>
          <a:srcRect/>
          <a:stretch>
            <a:fillRect/>
          </a:stretch>
        </p:blipFill>
        <p:spPr bwMode="auto">
          <a:xfrm>
            <a:off x="4876800" y="2819400"/>
            <a:ext cx="3962400" cy="3581400"/>
          </a:xfrm>
          <a:prstGeom prst="rect">
            <a:avLst/>
          </a:prstGeom>
          <a:noFill/>
        </p:spPr>
      </p:pic>
      <p:pic>
        <p:nvPicPr>
          <p:cNvPr id="13315" name="Picture 3" descr="I:\DCIM\Camera\IMG_20180115_195037.jpg"/>
          <p:cNvPicPr>
            <a:picLocks noChangeAspect="1" noChangeArrowheads="1"/>
          </p:cNvPicPr>
          <p:nvPr/>
        </p:nvPicPr>
        <p:blipFill>
          <a:blip r:embed="rId3" cstate="print"/>
          <a:srcRect/>
          <a:stretch>
            <a:fillRect/>
          </a:stretch>
        </p:blipFill>
        <p:spPr bwMode="auto">
          <a:xfrm>
            <a:off x="228600" y="2819400"/>
            <a:ext cx="4648200" cy="3581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Presence of thick and fleshy </a:t>
            </a:r>
            <a:r>
              <a:rPr lang="en-US" sz="2800" dirty="0" err="1" smtClean="0"/>
              <a:t>frenum</a:t>
            </a:r>
            <a:endParaRPr lang="en-US" sz="2800" dirty="0"/>
          </a:p>
        </p:txBody>
      </p:sp>
      <p:sp>
        <p:nvSpPr>
          <p:cNvPr id="2" name="Title 1"/>
          <p:cNvSpPr>
            <a:spLocks noGrp="1"/>
          </p:cNvSpPr>
          <p:nvPr>
            <p:ph type="title"/>
          </p:nvPr>
        </p:nvSpPr>
        <p:spPr/>
        <p:txBody>
          <a:bodyPr>
            <a:normAutofit fontScale="90000"/>
          </a:bodyPr>
          <a:lstStyle/>
          <a:p>
            <a:r>
              <a:rPr lang="en-US" u="sng" dirty="0" smtClean="0">
                <a:solidFill>
                  <a:srgbClr val="FF0000"/>
                </a:solidFill>
              </a:rPr>
              <a:t>ABNORMAL FRENAL ATTACHMENT</a:t>
            </a:r>
            <a:endParaRPr lang="en-US" u="sng" dirty="0">
              <a:solidFill>
                <a:srgbClr val="FF0000"/>
              </a:solidFill>
            </a:endParaRPr>
          </a:p>
        </p:txBody>
      </p:sp>
      <p:pic>
        <p:nvPicPr>
          <p:cNvPr id="4098" name="Picture 2" descr="I:\DCIM\Camera\IMG_20180115_183759.jpg"/>
          <p:cNvPicPr>
            <a:picLocks noChangeAspect="1" noChangeArrowheads="1"/>
          </p:cNvPicPr>
          <p:nvPr/>
        </p:nvPicPr>
        <p:blipFill>
          <a:blip r:embed="rId2" cstate="print"/>
          <a:srcRect/>
          <a:stretch>
            <a:fillRect/>
          </a:stretch>
        </p:blipFill>
        <p:spPr bwMode="auto">
          <a:xfrm>
            <a:off x="0" y="2057400"/>
            <a:ext cx="9144000" cy="4800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err="1" smtClean="0"/>
              <a:t>Proclination</a:t>
            </a:r>
            <a:r>
              <a:rPr lang="en-US" sz="2400" dirty="0" smtClean="0"/>
              <a:t> of teeth as a result of habits such as thumb sucking or tongue thrusting can cause midline </a:t>
            </a:r>
            <a:r>
              <a:rPr lang="en-US" sz="2400" dirty="0" err="1" smtClean="0"/>
              <a:t>diastema</a:t>
            </a:r>
            <a:r>
              <a:rPr lang="en-US" sz="2400" dirty="0" smtClean="0"/>
              <a:t> along with generalized space</a:t>
            </a:r>
            <a:r>
              <a:rPr lang="en-US" dirty="0" smtClean="0"/>
              <a:t>.</a:t>
            </a:r>
            <a:endParaRPr lang="en-US" dirty="0"/>
          </a:p>
        </p:txBody>
      </p:sp>
      <p:sp>
        <p:nvSpPr>
          <p:cNvPr id="2" name="Title 1"/>
          <p:cNvSpPr>
            <a:spLocks noGrp="1"/>
          </p:cNvSpPr>
          <p:nvPr>
            <p:ph type="title"/>
          </p:nvPr>
        </p:nvSpPr>
        <p:spPr/>
        <p:txBody>
          <a:bodyPr/>
          <a:lstStyle/>
          <a:p>
            <a:r>
              <a:rPr lang="en-US" dirty="0" smtClean="0">
                <a:solidFill>
                  <a:srgbClr val="FF0000"/>
                </a:solidFill>
              </a:rPr>
              <a:t>PROCLINATION</a:t>
            </a:r>
            <a:endParaRPr lang="en-US" dirty="0">
              <a:solidFill>
                <a:srgbClr val="FF0000"/>
              </a:solidFill>
            </a:endParaRPr>
          </a:p>
        </p:txBody>
      </p:sp>
      <p:pic>
        <p:nvPicPr>
          <p:cNvPr id="11266" name="Picture 2" descr="I:\DCIM\Camera\IMG_20180115_194010.jpg"/>
          <p:cNvPicPr>
            <a:picLocks noChangeAspect="1" noChangeArrowheads="1"/>
          </p:cNvPicPr>
          <p:nvPr/>
        </p:nvPicPr>
        <p:blipFill>
          <a:blip r:embed="rId2" cstate="print"/>
          <a:srcRect/>
          <a:stretch>
            <a:fillRect/>
          </a:stretch>
        </p:blipFill>
        <p:spPr bwMode="auto">
          <a:xfrm>
            <a:off x="152400" y="2819400"/>
            <a:ext cx="4673600" cy="3505200"/>
          </a:xfrm>
          <a:prstGeom prst="rect">
            <a:avLst/>
          </a:prstGeom>
          <a:noFill/>
        </p:spPr>
      </p:pic>
      <p:pic>
        <p:nvPicPr>
          <p:cNvPr id="11267" name="Picture 3" descr="I:\DCIM\Camera\IMG_20180115_194022.jpg"/>
          <p:cNvPicPr>
            <a:picLocks noChangeAspect="1" noChangeArrowheads="1"/>
          </p:cNvPicPr>
          <p:nvPr/>
        </p:nvPicPr>
        <p:blipFill>
          <a:blip r:embed="rId3" cstate="print"/>
          <a:srcRect/>
          <a:stretch>
            <a:fillRect/>
          </a:stretch>
        </p:blipFill>
        <p:spPr bwMode="auto">
          <a:xfrm>
            <a:off x="4800600" y="2819400"/>
            <a:ext cx="4191000" cy="3505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451</TotalTime>
  <Words>1012</Words>
  <Application>Microsoft Office PowerPoint</Application>
  <PresentationFormat>On-screen Show (4:3)</PresentationFormat>
  <Paragraphs>251</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Book Antiqua</vt:lpstr>
      <vt:lpstr>Constantia</vt:lpstr>
      <vt:lpstr>Times New Roman</vt:lpstr>
      <vt:lpstr>Wingdings 2</vt:lpstr>
      <vt:lpstr>Paper</vt:lpstr>
      <vt:lpstr>PowerPoint Presentation</vt:lpstr>
      <vt:lpstr>Specific learning Objectives </vt:lpstr>
      <vt:lpstr>Contents</vt:lpstr>
      <vt:lpstr>MIDLINE DIASTEMA</vt:lpstr>
      <vt:lpstr>         TRANSIENT MALOCCLUSION</vt:lpstr>
      <vt:lpstr>     TOOTH MATERIAL ARCH LENGTH DISCREPANCY</vt:lpstr>
      <vt:lpstr>UNERUPTED MESIODENS</vt:lpstr>
      <vt:lpstr>ABNORMAL FRENAL ATTACHMENT</vt:lpstr>
      <vt:lpstr>PROCLINATION</vt:lpstr>
      <vt:lpstr>MIDLINE PATHOLOY</vt:lpstr>
      <vt:lpstr>IATROGENIC</vt:lpstr>
      <vt:lpstr>DIAGNOSTIC ASPECTS</vt:lpstr>
      <vt:lpstr>TREATMENT </vt:lpstr>
      <vt:lpstr>FIRST PHASE</vt:lpstr>
      <vt:lpstr>SECOND PHASE</vt:lpstr>
      <vt:lpstr>PowerPoint Presentation</vt:lpstr>
      <vt:lpstr>THIRD PHASE</vt:lpstr>
      <vt:lpstr>ROLE OF COSMETIC RESTORATION &amp; PROSTHESIS/CROWN </vt:lpstr>
      <vt:lpstr>SPACING</vt:lpstr>
      <vt:lpstr>ETIOLOGY</vt:lpstr>
      <vt:lpstr>PowerPoint Presentation</vt:lpstr>
      <vt:lpstr>DIAGNOSIS</vt:lpstr>
      <vt:lpstr>TREATEMENT</vt:lpstr>
      <vt:lpstr>CROWDING</vt:lpstr>
      <vt:lpstr>ETIOLOGY</vt:lpstr>
      <vt:lpstr>PowerPoint Presentation</vt:lpstr>
      <vt:lpstr>CAUSES OF LATE LOWER INCISOR CROWDING</vt:lpstr>
      <vt:lpstr>DIAGNOSIS</vt:lpstr>
      <vt:lpstr>TREATMENT</vt:lpstr>
      <vt:lpstr>                          GAINING SPACE</vt:lpstr>
      <vt:lpstr>         REMOVABLE APPLIANCE </vt:lpstr>
      <vt:lpstr>             FIXED APPLIANCES</vt:lpstr>
      <vt:lpstr>ROTATION</vt:lpstr>
      <vt:lpstr>TREATMENT</vt:lpstr>
      <vt:lpstr>PowerPoint Presentation</vt:lpstr>
      <vt:lpstr>PowerPoint Presentation</vt:lpstr>
      <vt:lpstr>Summary</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SOME COMMON MALOCCLUSION</dc:title>
  <dc:creator>dell pc</dc:creator>
  <cp:lastModifiedBy>Gaurav Agrawal</cp:lastModifiedBy>
  <cp:revision>47</cp:revision>
  <dcterms:created xsi:type="dcterms:W3CDTF">2018-01-13T12:32:28Z</dcterms:created>
  <dcterms:modified xsi:type="dcterms:W3CDTF">2022-05-29T08:11:04Z</dcterms:modified>
</cp:coreProperties>
</file>